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7" r:id="rId3"/>
    <p:sldId id="303" r:id="rId4"/>
    <p:sldId id="301" r:id="rId5"/>
    <p:sldId id="313" r:id="rId6"/>
    <p:sldId id="311" r:id="rId7"/>
    <p:sldId id="309" r:id="rId8"/>
    <p:sldId id="310" r:id="rId9"/>
    <p:sldId id="312" r:id="rId10"/>
    <p:sldId id="307" r:id="rId11"/>
    <p:sldId id="265" r:id="rId12"/>
    <p:sldId id="267" r:id="rId13"/>
    <p:sldId id="28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B5FF"/>
    <a:srgbClr val="CC0099"/>
    <a:srgbClr val="00CCFF"/>
    <a:srgbClr val="33CCCC"/>
    <a:srgbClr val="66CCFF"/>
    <a:srgbClr val="99CCFF"/>
    <a:srgbClr val="0099CC"/>
    <a:srgbClr val="00FFCC"/>
    <a:srgbClr val="66FF99"/>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544" autoAdjust="0"/>
    <p:restoredTop sz="94660" autoAdjust="0"/>
  </p:normalViewPr>
  <p:slideViewPr>
    <p:cSldViewPr snapToGrid="0">
      <p:cViewPr varScale="1">
        <p:scale>
          <a:sx n="84" d="100"/>
          <a:sy n="84" d="100"/>
        </p:scale>
        <p:origin x="752" y="17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FFE961-F5B3-41E0-AF2F-B98DF9154574}" type="datetimeFigureOut">
              <a:rPr lang="en-AU" smtClean="0"/>
              <a:t>16/10/2025</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12C924-96FC-4ACD-8C11-6FB7C3AFF653}" type="slidenum">
              <a:rPr lang="en-AU" smtClean="0"/>
              <a:t>‹#›</a:t>
            </a:fld>
            <a:endParaRPr lang="en-AU"/>
          </a:p>
        </p:txBody>
      </p:sp>
    </p:spTree>
    <p:extLst>
      <p:ext uri="{BB962C8B-B14F-4D97-AF65-F5344CB8AC3E}">
        <p14:creationId xmlns:p14="http://schemas.microsoft.com/office/powerpoint/2010/main" val="11937140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0B86579-9261-4851-8431-AE8CB120AF89}" type="datetimeFigureOut">
              <a:rPr lang="en-AU" smtClean="0"/>
              <a:t>16/10/2025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27B3BFD-01C8-4C7F-8F39-96074B03617B}" type="slidenum">
              <a:rPr lang="en-AU" smtClean="0"/>
              <a:t>‹#›</a:t>
            </a:fld>
            <a:endParaRPr lang="en-AU"/>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344935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B86579-9261-4851-8431-AE8CB120AF89}" type="datetimeFigureOut">
              <a:rPr lang="en-AU" smtClean="0"/>
              <a:t>16/10/2025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395515407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B86579-9261-4851-8431-AE8CB120AF89}" type="datetimeFigureOut">
              <a:rPr lang="en-AU" smtClean="0"/>
              <a:t>16/10/2025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290999284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Box 6">
            <a:extLst>
              <a:ext uri="{FF2B5EF4-FFF2-40B4-BE49-F238E27FC236}">
                <a16:creationId xmlns:a16="http://schemas.microsoft.com/office/drawing/2014/main" id="{C2154AE6-E90E-F446-999C-AF6466124FC9}"/>
              </a:ext>
            </a:extLst>
          </p:cNvPr>
          <p:cNvSpPr txBox="1"/>
          <p:nvPr userDrawn="1"/>
        </p:nvSpPr>
        <p:spPr>
          <a:xfrm>
            <a:off x="10567851" y="6479177"/>
            <a:ext cx="1384663" cy="276999"/>
          </a:xfrm>
          <a:prstGeom prst="rect">
            <a:avLst/>
          </a:prstGeom>
          <a:noFill/>
        </p:spPr>
        <p:txBody>
          <a:bodyPr wrap="square" rtlCol="0">
            <a:spAutoFit/>
          </a:bodyPr>
          <a:lstStyle/>
          <a:p>
            <a:r>
              <a:rPr lang="en-US" sz="1200" dirty="0"/>
              <a:t>©BeeHealthy2021</a:t>
            </a:r>
          </a:p>
        </p:txBody>
      </p:sp>
    </p:spTree>
    <p:extLst>
      <p:ext uri="{BB962C8B-B14F-4D97-AF65-F5344CB8AC3E}">
        <p14:creationId xmlns:p14="http://schemas.microsoft.com/office/powerpoint/2010/main" val="58814303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0B86579-9261-4851-8431-AE8CB120AF89}" type="datetimeFigureOut">
              <a:rPr lang="en-AU" smtClean="0"/>
              <a:t>16/10/2025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27B3BFD-01C8-4C7F-8F39-96074B03617B}" type="slidenum">
              <a:rPr lang="en-AU" smtClean="0"/>
              <a:t>‹#›</a:t>
            </a:fld>
            <a:endParaRPr lang="en-AU"/>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538842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0B86579-9261-4851-8431-AE8CB120AF89}" type="datetimeFigureOut">
              <a:rPr lang="en-AU" smtClean="0"/>
              <a:t>16/10/2025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55943413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0B86579-9261-4851-8431-AE8CB120AF89}" type="datetimeFigureOut">
              <a:rPr lang="en-AU" smtClean="0"/>
              <a:t>16/10/2025</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290689312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0B86579-9261-4851-8431-AE8CB120AF89}" type="datetimeFigureOut">
              <a:rPr lang="en-AU" smtClean="0"/>
              <a:t>16/10/2025</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158089496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extBox 1">
            <a:extLst>
              <a:ext uri="{FF2B5EF4-FFF2-40B4-BE49-F238E27FC236}">
                <a16:creationId xmlns:a16="http://schemas.microsoft.com/office/drawing/2014/main" id="{0AC5FBB5-535A-7444-AA6E-1B9A662C3342}"/>
              </a:ext>
            </a:extLst>
          </p:cNvPr>
          <p:cNvSpPr txBox="1"/>
          <p:nvPr userDrawn="1"/>
        </p:nvSpPr>
        <p:spPr>
          <a:xfrm>
            <a:off x="10633166" y="6490900"/>
            <a:ext cx="1463040" cy="276999"/>
          </a:xfrm>
          <a:prstGeom prst="rect">
            <a:avLst/>
          </a:prstGeom>
          <a:noFill/>
        </p:spPr>
        <p:txBody>
          <a:bodyPr wrap="square" rtlCol="0">
            <a:spAutoFit/>
          </a:bodyPr>
          <a:lstStyle/>
          <a:p>
            <a:r>
              <a:rPr lang="en-US" sz="1200" dirty="0"/>
              <a:t>©BeeHealthy2021</a:t>
            </a:r>
          </a:p>
        </p:txBody>
      </p:sp>
    </p:spTree>
    <p:extLst>
      <p:ext uri="{BB962C8B-B14F-4D97-AF65-F5344CB8AC3E}">
        <p14:creationId xmlns:p14="http://schemas.microsoft.com/office/powerpoint/2010/main" val="271065148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C0B86579-9261-4851-8431-AE8CB120AF89}" type="datetimeFigureOut">
              <a:rPr lang="en-AU" smtClean="0"/>
              <a:t>16/10/2025</a:t>
            </a:fld>
            <a:endParaRPr lang="en-AU"/>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AU"/>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27B3BFD-01C8-4C7F-8F39-96074B03617B}" type="slidenum">
              <a:rPr lang="en-AU" smtClean="0"/>
              <a:t>‹#›</a:t>
            </a:fld>
            <a:endParaRPr lang="en-AU"/>
          </a:p>
        </p:txBody>
      </p:sp>
    </p:spTree>
    <p:extLst>
      <p:ext uri="{BB962C8B-B14F-4D97-AF65-F5344CB8AC3E}">
        <p14:creationId xmlns:p14="http://schemas.microsoft.com/office/powerpoint/2010/main" val="338457660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cstate="email">
              <a:extLst>
                <a:ext uri="{28A0092B-C50C-407E-A947-70E740481C1C}">
                  <a14:useLocalDpi xmlns:a14="http://schemas.microsoft.com/office/drawing/2010/main"/>
                </a:ext>
              </a:extLst>
            </a:blip>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0B86579-9261-4851-8431-AE8CB120AF89}" type="datetimeFigureOut">
              <a:rPr lang="en-AU" smtClean="0"/>
              <a:t>16/10/2025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260009706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C0B86579-9261-4851-8431-AE8CB120AF89}" type="datetimeFigureOut">
              <a:rPr lang="en-AU" smtClean="0"/>
              <a:t>16/10/2025</a:t>
            </a:fld>
            <a:endParaRPr lang="en-AU"/>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AU"/>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927B3BFD-01C8-4C7F-8F39-96074B03617B}" type="slidenum">
              <a:rPr lang="en-AU" smtClean="0"/>
              <a:t>‹#›</a:t>
            </a:fld>
            <a:endParaRPr lang="en-AU"/>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62761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s://www.youtube.com/watch?v=HsWhJX7Ihiw" TargetMode="External"/><Relationship Id="rId2" Type="http://schemas.openxmlformats.org/officeDocument/2006/relationships/image" Target="../media/image21.jpeg"/><Relationship Id="rId1" Type="http://schemas.openxmlformats.org/officeDocument/2006/relationships/slideLayout" Target="../slideLayouts/slideLayout7.xml"/><Relationship Id="rId4" Type="http://schemas.openxmlformats.org/officeDocument/2006/relationships/image" Target="../media/image22.emf"/></Relationships>
</file>

<file path=ppt/slides/_rels/slide12.xml.rels><?xml version="1.0" encoding="UTF-8" standalone="yes"?>
<Relationships xmlns="http://schemas.openxmlformats.org/package/2006/relationships"><Relationship Id="rId2" Type="http://schemas.openxmlformats.org/officeDocument/2006/relationships/hyperlink" Target="https://www.australiancurriculum.edu.au/f-10-curriculum/cross-curriculum-priorities/sustainability/"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beehealthystories.com.au/stories/the-nurdle-invasion/" TargetMode="Externa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5joyVyA_-cM" TargetMode="External"/><Relationship Id="rId2" Type="http://schemas.openxmlformats.org/officeDocument/2006/relationships/image" Target="../media/image4.emf"/><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emf"/></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hyperlink" Target="https://www.youtube.com/watch?v=R0iKIQZhx2E" TargetMode="External"/><Relationship Id="rId3" Type="http://schemas.openxmlformats.org/officeDocument/2006/relationships/image" Target="../media/image9.jpeg"/><Relationship Id="rId7" Type="http://schemas.openxmlformats.org/officeDocument/2006/relationships/image" Target="../media/image11.jpeg"/><Relationship Id="rId2" Type="http://schemas.openxmlformats.org/officeDocument/2006/relationships/hyperlink" Target="https://www.youtube.com/watch?v=Rwxd8E3HimM" TargetMode="External"/><Relationship Id="rId1" Type="http://schemas.openxmlformats.org/officeDocument/2006/relationships/slideLayout" Target="../slideLayouts/slideLayout7.xml"/><Relationship Id="rId6" Type="http://schemas.openxmlformats.org/officeDocument/2006/relationships/hyperlink" Target="https://www.youtube.com/watch?v=uSOh21ooM_E" TargetMode="External"/><Relationship Id="rId5" Type="http://schemas.openxmlformats.org/officeDocument/2006/relationships/image" Target="../media/image10.jpeg"/><Relationship Id="rId4" Type="http://schemas.openxmlformats.org/officeDocument/2006/relationships/hyperlink" Target="https://www.youtube.com/watch?v=pPV9_j03pfU" TargetMode="External"/><Relationship Id="rId9"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s://www.abc.net.au/education/abc-open-turning-rubbish-into-animals/13963826"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72998" y="651753"/>
            <a:ext cx="10315208" cy="3200399"/>
          </a:xfrm>
          <a:prstGeom prst="rect">
            <a:avLst/>
          </a:prstGeom>
        </p:spPr>
      </p:pic>
    </p:spTree>
    <p:extLst>
      <p:ext uri="{BB962C8B-B14F-4D97-AF65-F5344CB8AC3E}">
        <p14:creationId xmlns:p14="http://schemas.microsoft.com/office/powerpoint/2010/main" val="227143947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702676158"/>
              </p:ext>
            </p:extLst>
          </p:nvPr>
        </p:nvGraphicFramePr>
        <p:xfrm>
          <a:off x="279302" y="1658981"/>
          <a:ext cx="7405175" cy="4480560"/>
        </p:xfrm>
        <a:graphic>
          <a:graphicData uri="http://schemas.openxmlformats.org/drawingml/2006/table">
            <a:tbl>
              <a:tblPr/>
              <a:tblGrid>
                <a:gridCol w="7405175">
                  <a:extLst>
                    <a:ext uri="{9D8B030D-6E8A-4147-A177-3AD203B41FA5}">
                      <a16:colId xmlns:a16="http://schemas.microsoft.com/office/drawing/2014/main" val="20000"/>
                    </a:ext>
                  </a:extLst>
                </a:gridCol>
              </a:tblGrid>
              <a:tr h="0">
                <a:tc>
                  <a:txBody>
                    <a:bodyPr/>
                    <a:lstStyle/>
                    <a:p>
                      <a:pPr marL="0" algn="l" defTabSz="914400" rtl="0" eaLnBrk="1" latinLnBrk="0" hangingPunct="1"/>
                      <a:r>
                        <a:rPr lang="en-GB" sz="2400" kern="1200" dirty="0">
                          <a:solidFill>
                            <a:schemeClr val="tx1"/>
                          </a:solidFill>
                          <a:latin typeface="+mj-lt"/>
                          <a:ea typeface="+mn-ea"/>
                          <a:cs typeface="+mn-cs"/>
                        </a:rPr>
                        <a:t>All the little things you do to help reduce plastic waste will have a big impact on you and the environment. There are over 4 billion people in the world. Imagine if everybody was to play their part to help reduce plastic waste. It is going to take time to change peoples attitude but make yourself a role model to the world and be proud that you are making a difference and encourage others to do so. Also have fun. As well as the great feeling you will have inside knowing you are helping the environment and our lives, it can actually be pretty fun. </a:t>
                      </a:r>
                    </a:p>
                    <a:p>
                      <a:pPr marL="0" algn="l" defTabSz="914400" rtl="0" eaLnBrk="1" latinLnBrk="0" hangingPunct="1"/>
                      <a:endParaRPr lang="en-GB" sz="2400" kern="1200" dirty="0">
                        <a:solidFill>
                          <a:schemeClr val="tx1"/>
                        </a:solidFill>
                        <a:latin typeface="+mj-lt"/>
                        <a:ea typeface="+mn-ea"/>
                        <a:cs typeface="+mn-cs"/>
                      </a:endParaRPr>
                    </a:p>
                    <a:p>
                      <a:pPr marL="0" algn="l" defTabSz="914400" rtl="0" eaLnBrk="1" latinLnBrk="0" hangingPunct="1"/>
                      <a:r>
                        <a:rPr lang="en-GB" sz="2400" kern="1200" dirty="0">
                          <a:solidFill>
                            <a:schemeClr val="tx1"/>
                          </a:solidFill>
                          <a:latin typeface="+mj-lt"/>
                          <a:ea typeface="+mn-ea"/>
                          <a:cs typeface="+mn-cs"/>
                        </a:rPr>
                        <a:t>Good luck and thank you for making a difference :) </a:t>
                      </a:r>
                    </a:p>
                  </a:txBody>
                  <a:tcPr anchor="ctr">
                    <a:lnL>
                      <a:noFill/>
                    </a:lnL>
                    <a:lnR>
                      <a:noFill/>
                    </a:lnR>
                    <a:lnT>
                      <a:noFill/>
                    </a:lnT>
                    <a:lnB>
                      <a:noFill/>
                    </a:lnB>
                  </a:tcPr>
                </a:tc>
                <a:extLst>
                  <a:ext uri="{0D108BD9-81ED-4DB2-BD59-A6C34878D82A}">
                    <a16:rowId xmlns:a16="http://schemas.microsoft.com/office/drawing/2014/main" val="10000"/>
                  </a:ext>
                </a:extLst>
              </a:tr>
            </a:tbl>
          </a:graphicData>
        </a:graphic>
      </p:graphicFrame>
      <p:sp>
        <p:nvSpPr>
          <p:cNvPr id="3" name="Rectangle 2"/>
          <p:cNvSpPr/>
          <p:nvPr/>
        </p:nvSpPr>
        <p:spPr>
          <a:xfrm>
            <a:off x="719676" y="344471"/>
            <a:ext cx="4222118" cy="1107996"/>
          </a:xfrm>
          <a:prstGeom prst="rect">
            <a:avLst/>
          </a:prstGeom>
        </p:spPr>
        <p:txBody>
          <a:bodyPr wrap="none">
            <a:spAutoFit/>
          </a:bodyPr>
          <a:lstStyle/>
          <a:p>
            <a:r>
              <a:rPr lang="en-GB" sz="66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Remember!</a:t>
            </a:r>
          </a:p>
        </p:txBody>
      </p:sp>
      <p:pic>
        <p:nvPicPr>
          <p:cNvPr id="5" name="Picture 4">
            <a:extLst>
              <a:ext uri="{FF2B5EF4-FFF2-40B4-BE49-F238E27FC236}">
                <a16:creationId xmlns:a16="http://schemas.microsoft.com/office/drawing/2014/main" id="{0594D183-0BC7-EC46-BC81-D482D933787E}"/>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l="23633" t="32820" r="21939" b="12309"/>
          <a:stretch/>
        </p:blipFill>
        <p:spPr>
          <a:xfrm>
            <a:off x="9345205" y="2520126"/>
            <a:ext cx="2637692" cy="3763107"/>
          </a:xfrm>
          <a:prstGeom prst="rect">
            <a:avLst/>
          </a:prstGeom>
        </p:spPr>
      </p:pic>
      <p:pic>
        <p:nvPicPr>
          <p:cNvPr id="6" name="Picture 5">
            <a:extLst>
              <a:ext uri="{FF2B5EF4-FFF2-40B4-BE49-F238E27FC236}">
                <a16:creationId xmlns:a16="http://schemas.microsoft.com/office/drawing/2014/main" id="{7CF9FB27-850B-724A-ACF3-F76152A8C8D4}"/>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6889" t="51506" r="39393"/>
          <a:stretch/>
        </p:blipFill>
        <p:spPr>
          <a:xfrm>
            <a:off x="7921368" y="379221"/>
            <a:ext cx="2124724" cy="2559520"/>
          </a:xfrm>
          <a:prstGeom prst="rect">
            <a:avLst/>
          </a:prstGeom>
        </p:spPr>
      </p:pic>
    </p:spTree>
    <p:extLst>
      <p:ext uri="{BB962C8B-B14F-4D97-AF65-F5344CB8AC3E}">
        <p14:creationId xmlns:p14="http://schemas.microsoft.com/office/powerpoint/2010/main" val="55789602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59374" y="0"/>
            <a:ext cx="2498376" cy="1015663"/>
          </a:xfrm>
          <a:prstGeom prst="rect">
            <a:avLst/>
          </a:prstGeom>
          <a:noFill/>
        </p:spPr>
        <p:txBody>
          <a:bodyPr wrap="none" rtlCol="0">
            <a:spAutoFit/>
          </a:bodyPr>
          <a:lstStyle/>
          <a:p>
            <a:r>
              <a:rPr lang="en-GB" sz="6000" b="1" u="sng"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Plenary</a:t>
            </a:r>
            <a:endParaRPr lang="en-GB" sz="6000" b="1" u="sng" dirty="0">
              <a:solidFill>
                <a:srgbClr val="FF0000"/>
              </a:solidFill>
              <a:latin typeface="+mj-lt"/>
            </a:endParaRPr>
          </a:p>
        </p:txBody>
      </p:sp>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389324" y="5473735"/>
            <a:ext cx="1400175" cy="1384265"/>
          </a:xfrm>
          <a:prstGeom prst="ellipse">
            <a:avLst/>
          </a:prstGeom>
        </p:spPr>
      </p:pic>
      <p:graphicFrame>
        <p:nvGraphicFramePr>
          <p:cNvPr id="6" name="Table 5"/>
          <p:cNvGraphicFramePr>
            <a:graphicFrameLocks noGrp="1"/>
          </p:cNvGraphicFramePr>
          <p:nvPr>
            <p:extLst>
              <p:ext uri="{D42A27DB-BD31-4B8C-83A1-F6EECF244321}">
                <p14:modId xmlns:p14="http://schemas.microsoft.com/office/powerpoint/2010/main" val="2578294305"/>
              </p:ext>
            </p:extLst>
          </p:nvPr>
        </p:nvGraphicFramePr>
        <p:xfrm>
          <a:off x="752930" y="1741661"/>
          <a:ext cx="6738116" cy="1414914"/>
        </p:xfrm>
        <a:graphic>
          <a:graphicData uri="http://schemas.openxmlformats.org/drawingml/2006/table">
            <a:tbl>
              <a:tblPr>
                <a:tableStyleId>{3C2FFA5D-87B4-456A-9821-1D502468CF0F}</a:tableStyleId>
              </a:tblPr>
              <a:tblGrid>
                <a:gridCol w="6738116">
                  <a:extLst>
                    <a:ext uri="{9D8B030D-6E8A-4147-A177-3AD203B41FA5}">
                      <a16:colId xmlns:a16="http://schemas.microsoft.com/office/drawing/2014/main" val="20000"/>
                    </a:ext>
                  </a:extLst>
                </a:gridCol>
              </a:tblGrid>
              <a:tr h="141491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400" kern="1200" dirty="0">
                          <a:solidFill>
                            <a:schemeClr val="tx1"/>
                          </a:solidFill>
                          <a:latin typeface="+mj-lt"/>
                          <a:ea typeface="+mn-ea"/>
                          <a:cs typeface="+mn-cs"/>
                        </a:rPr>
                        <a:t>Share your wonderful ideas with the class. Students may provide feedback and ideas to help improve one another’s ideas. </a:t>
                      </a:r>
                    </a:p>
                  </a:txBody>
                  <a:tcPr anchor="ctr"/>
                </a:tc>
                <a:extLst>
                  <a:ext uri="{0D108BD9-81ED-4DB2-BD59-A6C34878D82A}">
                    <a16:rowId xmlns:a16="http://schemas.microsoft.com/office/drawing/2014/main" val="10000"/>
                  </a:ext>
                </a:extLst>
              </a:tr>
            </a:tbl>
          </a:graphicData>
        </a:graphic>
      </p:graphicFrame>
      <p:sp>
        <p:nvSpPr>
          <p:cNvPr id="7" name="Rectangle 6">
            <a:extLst>
              <a:ext uri="{FF2B5EF4-FFF2-40B4-BE49-F238E27FC236}">
                <a16:creationId xmlns:a16="http://schemas.microsoft.com/office/drawing/2014/main" id="{D02841FF-201E-5F44-B794-24C4C6F87FF0}"/>
              </a:ext>
            </a:extLst>
          </p:cNvPr>
          <p:cNvSpPr/>
          <p:nvPr/>
        </p:nvSpPr>
        <p:spPr>
          <a:xfrm>
            <a:off x="544564" y="3597739"/>
            <a:ext cx="6544685" cy="830997"/>
          </a:xfrm>
          <a:prstGeom prst="rect">
            <a:avLst/>
          </a:prstGeom>
        </p:spPr>
        <p:txBody>
          <a:bodyPr wrap="square">
            <a:spAutoFit/>
          </a:bodyPr>
          <a:lstStyle/>
          <a:p>
            <a:pPr algn="ctr"/>
            <a:r>
              <a:rPr lang="en-GB" sz="2400" dirty="0">
                <a:latin typeface="+mj-lt"/>
              </a:rPr>
              <a:t>Sing along to this great song that helps you remember to reduce, reuse and recycle.</a:t>
            </a:r>
          </a:p>
        </p:txBody>
      </p:sp>
      <p:sp>
        <p:nvSpPr>
          <p:cNvPr id="8" name="TextBox 7">
            <a:extLst>
              <a:ext uri="{FF2B5EF4-FFF2-40B4-BE49-F238E27FC236}">
                <a16:creationId xmlns:a16="http://schemas.microsoft.com/office/drawing/2014/main" id="{8434C65F-C1D2-0E43-A9AF-6E18AFC4B128}"/>
              </a:ext>
            </a:extLst>
          </p:cNvPr>
          <p:cNvSpPr txBox="1"/>
          <p:nvPr/>
        </p:nvSpPr>
        <p:spPr>
          <a:xfrm>
            <a:off x="1132333" y="4766569"/>
            <a:ext cx="5369145" cy="369332"/>
          </a:xfrm>
          <a:prstGeom prst="rect">
            <a:avLst/>
          </a:prstGeom>
          <a:noFill/>
        </p:spPr>
        <p:txBody>
          <a:bodyPr wrap="square" rtlCol="0">
            <a:spAutoFit/>
          </a:bodyPr>
          <a:lstStyle/>
          <a:p>
            <a:r>
              <a:rPr lang="en-GB" dirty="0">
                <a:hlinkClick r:id="rId3">
                  <a:extLst>
                    <a:ext uri="{A12FA001-AC4F-418D-AE19-62706E023703}">
                      <ahyp:hlinkClr xmlns:ahyp="http://schemas.microsoft.com/office/drawing/2018/hyperlinkcolor" val="tx"/>
                    </a:ext>
                  </a:extLst>
                </a:hlinkClick>
              </a:rPr>
              <a:t>https://www.youtube.com/watch?v=HsWhJX7Ihiw</a:t>
            </a:r>
            <a:endParaRPr lang="en-GB" dirty="0"/>
          </a:p>
        </p:txBody>
      </p:sp>
      <p:pic>
        <p:nvPicPr>
          <p:cNvPr id="10" name="Picture 9">
            <a:extLst>
              <a:ext uri="{FF2B5EF4-FFF2-40B4-BE49-F238E27FC236}">
                <a16:creationId xmlns:a16="http://schemas.microsoft.com/office/drawing/2014/main" id="{EA7E1B50-D35B-BC48-9F27-815A8C4F0240}"/>
              </a:ext>
            </a:extLst>
          </p:cNvPr>
          <p:cNvPicPr>
            <a:picLocks noChangeAspect="1"/>
          </p:cNvPicPr>
          <p:nvPr/>
        </p:nvPicPr>
        <p:blipFill>
          <a:blip r:embed="rId4"/>
          <a:stretch>
            <a:fillRect/>
          </a:stretch>
        </p:blipFill>
        <p:spPr>
          <a:xfrm>
            <a:off x="8193190" y="1135893"/>
            <a:ext cx="3286549" cy="4923692"/>
          </a:xfrm>
          <a:prstGeom prst="rect">
            <a:avLst/>
          </a:prstGeom>
        </p:spPr>
      </p:pic>
    </p:spTree>
    <p:extLst>
      <p:ext uri="{BB962C8B-B14F-4D97-AF65-F5344CB8AC3E}">
        <p14:creationId xmlns:p14="http://schemas.microsoft.com/office/powerpoint/2010/main" val="29128247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EE8109F-4731-0640-BC7A-6402EDB47D36}"/>
              </a:ext>
            </a:extLst>
          </p:cNvPr>
          <p:cNvSpPr/>
          <p:nvPr/>
        </p:nvSpPr>
        <p:spPr>
          <a:xfrm>
            <a:off x="171718" y="1258258"/>
            <a:ext cx="11848563" cy="4832092"/>
          </a:xfrm>
          <a:prstGeom prst="rect">
            <a:avLst/>
          </a:prstGeom>
          <a:ln w="25400">
            <a:solidFill>
              <a:schemeClr val="accent5"/>
            </a:solidFill>
          </a:ln>
        </p:spPr>
        <p:txBody>
          <a:bodyPr wrap="square">
            <a:spAutoFit/>
          </a:bodyPr>
          <a:lstStyle/>
          <a:p>
            <a:r>
              <a:rPr lang="en-AU" sz="2000" b="1" dirty="0">
                <a:solidFill>
                  <a:srgbClr val="333333"/>
                </a:solidFill>
                <a:latin typeface="proxima_nova_bold"/>
              </a:rPr>
              <a:t>The Sustainability cross-curriculum priority</a:t>
            </a:r>
          </a:p>
          <a:p>
            <a:r>
              <a:rPr lang="en-AU" dirty="0">
                <a:latin typeface="+mj-lt"/>
              </a:rPr>
              <a:t>Sustainability addresses the ongoing capacity of Earth to maintain all life.</a:t>
            </a:r>
          </a:p>
          <a:p>
            <a:endParaRPr lang="en-AU" dirty="0">
              <a:latin typeface="+mj-lt"/>
            </a:endParaRPr>
          </a:p>
          <a:p>
            <a:r>
              <a:rPr lang="en-AU" dirty="0">
                <a:latin typeface="+mj-lt"/>
              </a:rPr>
              <a:t>Sustainable patterns of living meet the needs of the present without compromising the ability of future generations to meet their needs. Actions to improve sustainability are individual and collective endeavours shared across local and global communities. They necessitate a renewed and balanced approach to the way humans interact with each other and the environment.</a:t>
            </a:r>
          </a:p>
          <a:p>
            <a:endParaRPr lang="en-AU" dirty="0">
              <a:latin typeface="+mj-lt"/>
            </a:endParaRPr>
          </a:p>
          <a:p>
            <a:r>
              <a:rPr lang="en-AU" dirty="0">
                <a:latin typeface="+mj-lt"/>
              </a:rPr>
              <a:t>Education for sustainability develops the knowledge, skills, values and world views necessary for people to act in ways that contribute to more sustainable patterns of living. It enables individuals and communities to reflect on ways of interpreting and engaging with the world. Sustainability education is futures-oriented, focusing on protecting environments and creating a more ecologically and socially just world through informed action. Actions that support more sustainable patterns of living require consideration of environmental, social, cultural and economic systems and their interdependence.</a:t>
            </a:r>
          </a:p>
          <a:p>
            <a:endParaRPr lang="en-AU" dirty="0">
              <a:latin typeface="+mj-lt"/>
            </a:endParaRPr>
          </a:p>
          <a:p>
            <a:endParaRPr lang="en-AU" dirty="0"/>
          </a:p>
          <a:p>
            <a:r>
              <a:rPr lang="en-AU" dirty="0"/>
              <a:t>Sustainability is one of the three cross-curriculum priorities stipulated by the Australian Curriculum. Click on the </a:t>
            </a:r>
            <a:r>
              <a:rPr lang="en-AU" dirty="0">
                <a:hlinkClick r:id="rId2">
                  <a:extLst>
                    <a:ext uri="{A12FA001-AC4F-418D-AE19-62706E023703}">
                      <ahyp:hlinkClr xmlns:ahyp="http://schemas.microsoft.com/office/drawing/2018/hyperlinkcolor" val="tx"/>
                    </a:ext>
                  </a:extLst>
                </a:hlinkClick>
              </a:rPr>
              <a:t>link</a:t>
            </a:r>
            <a:r>
              <a:rPr lang="en-AU" dirty="0"/>
              <a:t> to view the overview of sustainability in the Australian curriculum. </a:t>
            </a:r>
          </a:p>
        </p:txBody>
      </p:sp>
      <p:graphicFrame>
        <p:nvGraphicFramePr>
          <p:cNvPr id="4" name="Table 3">
            <a:extLst>
              <a:ext uri="{FF2B5EF4-FFF2-40B4-BE49-F238E27FC236}">
                <a16:creationId xmlns:a16="http://schemas.microsoft.com/office/drawing/2014/main" id="{7B1B86AC-B896-B242-BFB5-3EB578C2D408}"/>
              </a:ext>
            </a:extLst>
          </p:cNvPr>
          <p:cNvGraphicFramePr>
            <a:graphicFrameLocks noGrp="1"/>
          </p:cNvGraphicFramePr>
          <p:nvPr>
            <p:extLst/>
          </p:nvPr>
        </p:nvGraphicFramePr>
        <p:xfrm>
          <a:off x="0" y="0"/>
          <a:ext cx="12192000" cy="731520"/>
        </p:xfrm>
        <a:graphic>
          <a:graphicData uri="http://schemas.openxmlformats.org/drawingml/2006/table">
            <a:tbl>
              <a:tblPr/>
              <a:tblGrid>
                <a:gridCol w="12192000">
                  <a:extLst>
                    <a:ext uri="{9D8B030D-6E8A-4147-A177-3AD203B41FA5}">
                      <a16:colId xmlns:a16="http://schemas.microsoft.com/office/drawing/2014/main" val="20000"/>
                    </a:ext>
                  </a:extLst>
                </a:gridCol>
              </a:tblGrid>
              <a:tr h="0">
                <a:tc>
                  <a:txBody>
                    <a:bodyPr/>
                    <a:lstStyle/>
                    <a:p>
                      <a:r>
                        <a:rPr lang="en-GB" sz="4200" b="1" kern="120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n-lt"/>
                          <a:ea typeface="+mn-ea"/>
                          <a:cs typeface="+mn-cs"/>
                        </a:rPr>
                        <a:t>Australian Curriculum Objectives</a:t>
                      </a:r>
                    </a:p>
                  </a:txBody>
                  <a:tcPr anchor="ctr">
                    <a:lnL>
                      <a:noFill/>
                    </a:lnL>
                    <a:lnR>
                      <a:noFill/>
                    </a:lnR>
                    <a:lnT>
                      <a:noFill/>
                    </a:lnT>
                    <a:lnB>
                      <a:noFill/>
                    </a:lnB>
                    <a:solidFill>
                      <a:schemeClr val="accent1">
                        <a:lumMod val="40000"/>
                        <a:lumOff val="60000"/>
                      </a:schemeClr>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6961461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EE8109F-4731-0640-BC7A-6402EDB47D36}"/>
              </a:ext>
            </a:extLst>
          </p:cNvPr>
          <p:cNvSpPr/>
          <p:nvPr/>
        </p:nvSpPr>
        <p:spPr>
          <a:xfrm>
            <a:off x="171718" y="1258258"/>
            <a:ext cx="11848563" cy="4401205"/>
          </a:xfrm>
          <a:prstGeom prst="rect">
            <a:avLst/>
          </a:prstGeom>
          <a:ln w="25400">
            <a:solidFill>
              <a:schemeClr val="accent5"/>
            </a:solidFill>
          </a:ln>
        </p:spPr>
        <p:txBody>
          <a:bodyPr wrap="square">
            <a:spAutoFit/>
          </a:bodyPr>
          <a:lstStyle/>
          <a:p>
            <a:r>
              <a:rPr lang="en-AU" sz="2000" b="1" dirty="0"/>
              <a:t>KS1 Learning opportunities in Living in the Wider World </a:t>
            </a:r>
          </a:p>
          <a:p>
            <a:r>
              <a:rPr lang="en-AU" i="1" dirty="0"/>
              <a:t>Pupils learn... </a:t>
            </a:r>
          </a:p>
          <a:p>
            <a:endParaRPr lang="en-AU" i="1" dirty="0"/>
          </a:p>
          <a:p>
            <a:r>
              <a:rPr lang="en-AU" b="1" dirty="0"/>
              <a:t>L2. </a:t>
            </a:r>
            <a:r>
              <a:rPr lang="en-AU" dirty="0"/>
              <a:t>how people and other living things have different needs; about the responsibilities of caring for them </a:t>
            </a:r>
            <a:endParaRPr lang="en-AU" sz="2000" dirty="0"/>
          </a:p>
          <a:p>
            <a:r>
              <a:rPr lang="en-AU" b="1" dirty="0"/>
              <a:t>L3. </a:t>
            </a:r>
            <a:r>
              <a:rPr lang="en-AU" dirty="0"/>
              <a:t>about things they can do to help look after their environment </a:t>
            </a:r>
            <a:endParaRPr lang="en-AU" sz="2000" dirty="0"/>
          </a:p>
          <a:p>
            <a:endParaRPr lang="en-AU" sz="2000" dirty="0">
              <a:effectLst/>
            </a:endParaRPr>
          </a:p>
          <a:p>
            <a:r>
              <a:rPr lang="en-AU" sz="2000" b="1" dirty="0"/>
              <a:t>KS2 Learning opportunities in Living in the Wider World </a:t>
            </a:r>
          </a:p>
          <a:p>
            <a:r>
              <a:rPr lang="en-AU" i="1" dirty="0"/>
              <a:t>Pupils learn... </a:t>
            </a:r>
          </a:p>
          <a:p>
            <a:endParaRPr lang="en-AU" sz="2000" dirty="0"/>
          </a:p>
          <a:p>
            <a:r>
              <a:rPr lang="en-AU" b="1" dirty="0"/>
              <a:t>L3. </a:t>
            </a:r>
            <a:r>
              <a:rPr lang="en-AU" dirty="0"/>
              <a:t>about the relationship between rights and responsibilities </a:t>
            </a:r>
            <a:endParaRPr lang="en-AU" sz="2000" dirty="0"/>
          </a:p>
          <a:p>
            <a:r>
              <a:rPr lang="en-AU" b="1" dirty="0"/>
              <a:t>L4. </a:t>
            </a:r>
            <a:r>
              <a:rPr lang="en-AU" dirty="0"/>
              <a:t>the importance of having compassion towards others; shared responsibilities we all have for caring for other people and living things; how to show care and concern for others </a:t>
            </a:r>
            <a:endParaRPr lang="en-AU" sz="2000" dirty="0"/>
          </a:p>
          <a:p>
            <a:r>
              <a:rPr lang="en-AU" b="1" dirty="0"/>
              <a:t>L5. </a:t>
            </a:r>
            <a:r>
              <a:rPr lang="en-AU" dirty="0"/>
              <a:t>ways of carrying out shared responsibilities for protecting the environment in school and at home; how everyday choices can affect the environment (e.g. reducing, reusing, recycling; food choices) </a:t>
            </a:r>
            <a:endParaRPr lang="en-AU" sz="2000" dirty="0"/>
          </a:p>
          <a:p>
            <a:endParaRPr lang="en-AU" sz="2000" dirty="0">
              <a:effectLst/>
            </a:endParaRPr>
          </a:p>
        </p:txBody>
      </p:sp>
      <p:graphicFrame>
        <p:nvGraphicFramePr>
          <p:cNvPr id="4" name="Table 3">
            <a:extLst>
              <a:ext uri="{FF2B5EF4-FFF2-40B4-BE49-F238E27FC236}">
                <a16:creationId xmlns:a16="http://schemas.microsoft.com/office/drawing/2014/main" id="{7B1B86AC-B896-B242-BFB5-3EB578C2D408}"/>
              </a:ext>
            </a:extLst>
          </p:cNvPr>
          <p:cNvGraphicFramePr>
            <a:graphicFrameLocks noGrp="1"/>
          </p:cNvGraphicFramePr>
          <p:nvPr>
            <p:extLst/>
          </p:nvPr>
        </p:nvGraphicFramePr>
        <p:xfrm>
          <a:off x="0" y="0"/>
          <a:ext cx="12192000" cy="731520"/>
        </p:xfrm>
        <a:graphic>
          <a:graphicData uri="http://schemas.openxmlformats.org/drawingml/2006/table">
            <a:tbl>
              <a:tblPr/>
              <a:tblGrid>
                <a:gridCol w="12192000">
                  <a:extLst>
                    <a:ext uri="{9D8B030D-6E8A-4147-A177-3AD203B41FA5}">
                      <a16:colId xmlns:a16="http://schemas.microsoft.com/office/drawing/2014/main" val="20000"/>
                    </a:ext>
                  </a:extLst>
                </a:gridCol>
              </a:tblGrid>
              <a:tr h="0">
                <a:tc>
                  <a:txBody>
                    <a:bodyPr/>
                    <a:lstStyle/>
                    <a:p>
                      <a:r>
                        <a:rPr lang="en-GB" sz="4200" b="1" kern="120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n-lt"/>
                          <a:ea typeface="+mn-ea"/>
                          <a:cs typeface="+mn-cs"/>
                        </a:rPr>
                        <a:t>PSHE – Programme of Study (UK) </a:t>
                      </a:r>
                    </a:p>
                  </a:txBody>
                  <a:tcPr anchor="ctr">
                    <a:lnL>
                      <a:noFill/>
                    </a:lnL>
                    <a:lnR>
                      <a:noFill/>
                    </a:lnR>
                    <a:lnT>
                      <a:noFill/>
                    </a:lnT>
                    <a:lnB>
                      <a:noFill/>
                    </a:lnB>
                    <a:solidFill>
                      <a:schemeClr val="accent1">
                        <a:lumMod val="40000"/>
                        <a:lumOff val="60000"/>
                      </a:schemeClr>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35322679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Lesson 4</a:t>
            </a:r>
          </a:p>
        </p:txBody>
      </p:sp>
      <p:sp>
        <p:nvSpPr>
          <p:cNvPr id="5" name="TextBox 4"/>
          <p:cNvSpPr txBox="1"/>
          <p:nvPr/>
        </p:nvSpPr>
        <p:spPr>
          <a:xfrm>
            <a:off x="180305" y="1838227"/>
            <a:ext cx="4881092" cy="3046988"/>
          </a:xfrm>
          <a:prstGeom prst="rect">
            <a:avLst/>
          </a:prstGeom>
          <a:noFill/>
        </p:spPr>
        <p:txBody>
          <a:bodyPr wrap="square" rtlCol="0">
            <a:spAutoFit/>
          </a:bodyPr>
          <a:lstStyle/>
          <a:p>
            <a:r>
              <a:rPr lang="en-GB" sz="2400" b="1" dirty="0">
                <a:latin typeface="+mj-lt"/>
              </a:rPr>
              <a:t>Learning Objective: </a:t>
            </a:r>
            <a:r>
              <a:rPr lang="en-GB" sz="2400" b="1" i="1" dirty="0">
                <a:latin typeface="+mj-lt"/>
              </a:rPr>
              <a:t>To understand how I can reduce plastic waste</a:t>
            </a:r>
          </a:p>
          <a:p>
            <a:endParaRPr lang="en-GB" sz="2400" b="1" i="1" dirty="0">
              <a:latin typeface="+mj-lt"/>
            </a:endParaRPr>
          </a:p>
          <a:p>
            <a:pPr marL="342900" lvl="0" indent="-342900">
              <a:buFont typeface="Arial" panose="020B0604020202020204" pitchFamily="34" charset="0"/>
              <a:buChar char="•"/>
            </a:pPr>
            <a:r>
              <a:rPr lang="en-GB" sz="2400" dirty="0">
                <a:latin typeface="+mj-lt"/>
              </a:rPr>
              <a:t>I know the 4R’s </a:t>
            </a:r>
          </a:p>
          <a:p>
            <a:pPr marL="342900" lvl="0" indent="-342900">
              <a:buFont typeface="Arial" panose="020B0604020202020204" pitchFamily="34" charset="0"/>
              <a:buChar char="•"/>
            </a:pPr>
            <a:r>
              <a:rPr lang="en-GB" sz="2400" dirty="0">
                <a:latin typeface="+mj-lt"/>
              </a:rPr>
              <a:t>I can begin to plan how I will reduce plastic waste</a:t>
            </a:r>
          </a:p>
          <a:p>
            <a:pPr marL="342900" lvl="0" indent="-342900">
              <a:buFont typeface="Arial" panose="020B0604020202020204" pitchFamily="34" charset="0"/>
              <a:buChar char="•"/>
            </a:pPr>
            <a:r>
              <a:rPr lang="en-GB" sz="2400" dirty="0">
                <a:latin typeface="+mj-lt"/>
              </a:rPr>
              <a:t>I can think of another way to reuse a plastic bottle</a:t>
            </a:r>
            <a:endParaRPr lang="en-AU" sz="2400" dirty="0">
              <a:latin typeface="+mj-lt"/>
            </a:endParaRPr>
          </a:p>
        </p:txBody>
      </p:sp>
      <p:pic>
        <p:nvPicPr>
          <p:cNvPr id="6" name="Picture 2" descr="C:\Users\Jess\Downloads\The Nurdle Invasion-0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574279" y="2059340"/>
            <a:ext cx="2350477" cy="3125781"/>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05F0B75F-ABCB-B246-BA8C-97D8E97C19E3}"/>
              </a:ext>
            </a:extLst>
          </p:cNvPr>
          <p:cNvSpPr txBox="1"/>
          <p:nvPr/>
        </p:nvSpPr>
        <p:spPr>
          <a:xfrm>
            <a:off x="6308971" y="906363"/>
            <a:ext cx="4881092" cy="830997"/>
          </a:xfrm>
          <a:prstGeom prst="rect">
            <a:avLst/>
          </a:prstGeom>
          <a:noFill/>
        </p:spPr>
        <p:txBody>
          <a:bodyPr wrap="square" rtlCol="0">
            <a:spAutoFit/>
          </a:bodyPr>
          <a:lstStyle/>
          <a:p>
            <a:r>
              <a:rPr lang="en-GB" sz="2400" b="1" dirty="0">
                <a:latin typeface="+mj-lt"/>
              </a:rPr>
              <a:t>Reading our book </a:t>
            </a:r>
            <a:r>
              <a:rPr lang="en-GB" sz="2400" b="1" dirty="0">
                <a:latin typeface="+mj-lt"/>
                <a:hlinkClick r:id="rId3"/>
              </a:rPr>
              <a:t>The </a:t>
            </a:r>
            <a:r>
              <a:rPr lang="en-GB" sz="2400" b="1" dirty="0" err="1">
                <a:latin typeface="+mj-lt"/>
                <a:hlinkClick r:id="rId3"/>
              </a:rPr>
              <a:t>Nurdle</a:t>
            </a:r>
            <a:r>
              <a:rPr lang="en-GB" sz="2400" b="1" dirty="0">
                <a:latin typeface="+mj-lt"/>
                <a:hlinkClick r:id="rId3"/>
              </a:rPr>
              <a:t> Invasion </a:t>
            </a:r>
            <a:r>
              <a:rPr lang="en-GB" sz="2400" b="1" dirty="0">
                <a:latin typeface="+mj-lt"/>
              </a:rPr>
              <a:t>will help the students for this lesson, </a:t>
            </a:r>
            <a:endParaRPr lang="en-AU" sz="2400" dirty="0">
              <a:latin typeface="+mj-lt"/>
            </a:endParaRPr>
          </a:p>
        </p:txBody>
      </p:sp>
    </p:spTree>
    <p:extLst>
      <p:ext uri="{BB962C8B-B14F-4D97-AF65-F5344CB8AC3E}">
        <p14:creationId xmlns:p14="http://schemas.microsoft.com/office/powerpoint/2010/main" val="81501276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749982315"/>
              </p:ext>
            </p:extLst>
          </p:nvPr>
        </p:nvGraphicFramePr>
        <p:xfrm>
          <a:off x="1413538" y="2363927"/>
          <a:ext cx="3582890" cy="2286000"/>
        </p:xfrm>
        <a:graphic>
          <a:graphicData uri="http://schemas.openxmlformats.org/drawingml/2006/table">
            <a:tbl>
              <a:tblPr/>
              <a:tblGrid>
                <a:gridCol w="3582890">
                  <a:extLst>
                    <a:ext uri="{9D8B030D-6E8A-4147-A177-3AD203B41FA5}">
                      <a16:colId xmlns:a16="http://schemas.microsoft.com/office/drawing/2014/main" val="20000"/>
                    </a:ext>
                  </a:extLst>
                </a:gridCol>
              </a:tblGrid>
              <a:tr h="0">
                <a:tc>
                  <a:txBody>
                    <a:bodyPr/>
                    <a:lstStyle/>
                    <a:p>
                      <a:r>
                        <a:rPr lang="en-GB" sz="2400" kern="1200" dirty="0">
                          <a:solidFill>
                            <a:schemeClr val="tx1"/>
                          </a:solidFill>
                          <a:latin typeface="+mj-lt"/>
                          <a:ea typeface="+mn-ea"/>
                          <a:cs typeface="+mn-cs"/>
                        </a:rPr>
                        <a:t>There are many things we can do to help reduce plastic waste. </a:t>
                      </a:r>
                    </a:p>
                    <a:p>
                      <a:r>
                        <a:rPr lang="en-GB" sz="2400" kern="1200" dirty="0">
                          <a:solidFill>
                            <a:schemeClr val="tx1"/>
                          </a:solidFill>
                          <a:latin typeface="+mj-lt"/>
                          <a:ea typeface="+mn-ea"/>
                          <a:cs typeface="+mn-cs"/>
                        </a:rPr>
                        <a:t>One catchy way to help us remember is to follow the </a:t>
                      </a:r>
                      <a:r>
                        <a:rPr lang="en-GB" sz="2400" b="1" u="sng" kern="1200" dirty="0">
                          <a:solidFill>
                            <a:schemeClr val="tx1"/>
                          </a:solidFill>
                          <a:latin typeface="+mj-lt"/>
                          <a:ea typeface="+mn-ea"/>
                          <a:cs typeface="+mn-cs"/>
                        </a:rPr>
                        <a:t>Four </a:t>
                      </a:r>
                      <a:r>
                        <a:rPr lang="en-GB" sz="2400" b="1" u="sng" kern="1200" dirty="0" err="1">
                          <a:solidFill>
                            <a:schemeClr val="tx1"/>
                          </a:solidFill>
                          <a:latin typeface="+mj-lt"/>
                          <a:ea typeface="+mn-ea"/>
                          <a:cs typeface="+mn-cs"/>
                        </a:rPr>
                        <a:t>Rs</a:t>
                      </a:r>
                      <a:r>
                        <a:rPr lang="en-GB" sz="2400" b="1" u="sng" kern="1200" dirty="0">
                          <a:solidFill>
                            <a:schemeClr val="tx1"/>
                          </a:solidFill>
                          <a:latin typeface="+mj-lt"/>
                          <a:ea typeface="+mn-ea"/>
                          <a:cs typeface="+mn-cs"/>
                        </a:rPr>
                        <a:t>. </a:t>
                      </a:r>
                    </a:p>
                  </a:txBody>
                  <a:tcPr anchor="ctr">
                    <a:lnL>
                      <a:noFill/>
                    </a:lnL>
                    <a:lnR>
                      <a:noFill/>
                    </a:lnR>
                    <a:lnT>
                      <a:noFill/>
                    </a:lnT>
                    <a:lnB>
                      <a:noFill/>
                    </a:lnB>
                  </a:tcPr>
                </a:tc>
                <a:extLst>
                  <a:ext uri="{0D108BD9-81ED-4DB2-BD59-A6C34878D82A}">
                    <a16:rowId xmlns:a16="http://schemas.microsoft.com/office/drawing/2014/main" val="10000"/>
                  </a:ext>
                </a:extLst>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3973231458"/>
              </p:ext>
            </p:extLst>
          </p:nvPr>
        </p:nvGraphicFramePr>
        <p:xfrm>
          <a:off x="6567322" y="1693367"/>
          <a:ext cx="3270321" cy="3627120"/>
        </p:xfrm>
        <a:graphic>
          <a:graphicData uri="http://schemas.openxmlformats.org/drawingml/2006/table">
            <a:tbl>
              <a:tblPr/>
              <a:tblGrid>
                <a:gridCol w="3270321">
                  <a:extLst>
                    <a:ext uri="{9D8B030D-6E8A-4147-A177-3AD203B41FA5}">
                      <a16:colId xmlns:a16="http://schemas.microsoft.com/office/drawing/2014/main" val="20000"/>
                    </a:ext>
                  </a:extLst>
                </a:gridCol>
              </a:tblGrid>
              <a:tr h="0">
                <a:tc>
                  <a:txBody>
                    <a:bodyPr/>
                    <a:lstStyle/>
                    <a:p>
                      <a:r>
                        <a:rPr lang="en-GB" sz="5800" b="1" dirty="0">
                          <a:solidFill>
                            <a:srgbClr val="FF0000"/>
                          </a:solidFill>
                          <a:effectLst>
                            <a:outerShdw blurRad="50800" dist="38100" dir="10800000" algn="r" rotWithShape="0">
                              <a:prstClr val="black">
                                <a:alpha val="40000"/>
                              </a:prstClr>
                            </a:outerShdw>
                          </a:effectLst>
                          <a:latin typeface="+mj-lt"/>
                        </a:rPr>
                        <a:t>Refuse</a:t>
                      </a:r>
                      <a:endParaRPr lang="en-GB" dirty="0">
                        <a:solidFill>
                          <a:srgbClr val="FF0000"/>
                        </a:solidFill>
                        <a:effectLst>
                          <a:outerShdw blurRad="50800" dist="38100" dir="10800000" algn="r" rotWithShape="0">
                            <a:prstClr val="black">
                              <a:alpha val="40000"/>
                            </a:prstClr>
                          </a:outerShdw>
                        </a:effectLst>
                        <a:latin typeface="+mj-lt"/>
                      </a:endParaRPr>
                    </a:p>
                    <a:p>
                      <a:r>
                        <a:rPr lang="en-GB" sz="5800" b="1" dirty="0">
                          <a:solidFill>
                            <a:srgbClr val="F7B5FF"/>
                          </a:solidFill>
                          <a:effectLst>
                            <a:outerShdw blurRad="50800" dist="38100" dir="10800000" algn="r" rotWithShape="0">
                              <a:prstClr val="black">
                                <a:alpha val="40000"/>
                              </a:prstClr>
                            </a:outerShdw>
                          </a:effectLst>
                          <a:latin typeface="+mj-lt"/>
                        </a:rPr>
                        <a:t>Reduce</a:t>
                      </a:r>
                      <a:endParaRPr lang="en-GB" dirty="0">
                        <a:solidFill>
                          <a:srgbClr val="F7B5FF"/>
                        </a:solidFill>
                        <a:effectLst>
                          <a:outerShdw blurRad="50800" dist="38100" dir="10800000" algn="r" rotWithShape="0">
                            <a:prstClr val="black">
                              <a:alpha val="40000"/>
                            </a:prstClr>
                          </a:outerShdw>
                        </a:effectLst>
                        <a:latin typeface="+mj-lt"/>
                      </a:endParaRPr>
                    </a:p>
                    <a:p>
                      <a:r>
                        <a:rPr lang="en-GB" sz="5800" b="1" dirty="0">
                          <a:solidFill>
                            <a:srgbClr val="00B0F0"/>
                          </a:solidFill>
                          <a:effectLst>
                            <a:outerShdw blurRad="50800" dist="38100" dir="10800000" algn="r" rotWithShape="0">
                              <a:prstClr val="black">
                                <a:alpha val="40000"/>
                              </a:prstClr>
                            </a:outerShdw>
                          </a:effectLst>
                          <a:latin typeface="+mj-lt"/>
                        </a:rPr>
                        <a:t>Reuse</a:t>
                      </a:r>
                      <a:endParaRPr lang="en-GB" dirty="0">
                        <a:solidFill>
                          <a:srgbClr val="00B0F0"/>
                        </a:solidFill>
                        <a:effectLst>
                          <a:outerShdw blurRad="50800" dist="38100" dir="10800000" algn="r" rotWithShape="0">
                            <a:prstClr val="black">
                              <a:alpha val="40000"/>
                            </a:prstClr>
                          </a:outerShdw>
                        </a:effectLst>
                        <a:latin typeface="+mj-lt"/>
                      </a:endParaRPr>
                    </a:p>
                    <a:p>
                      <a:r>
                        <a:rPr lang="en-GB" sz="5800" b="1" dirty="0">
                          <a:solidFill>
                            <a:srgbClr val="7030A0"/>
                          </a:solidFill>
                          <a:effectLst>
                            <a:outerShdw blurRad="50800" dist="38100" dir="10800000" algn="r" rotWithShape="0">
                              <a:prstClr val="black">
                                <a:alpha val="40000"/>
                              </a:prstClr>
                            </a:outerShdw>
                          </a:effectLst>
                          <a:latin typeface="+mj-lt"/>
                        </a:rPr>
                        <a:t>Recycle</a:t>
                      </a:r>
                      <a:endParaRPr lang="en-GB" dirty="0">
                        <a:solidFill>
                          <a:srgbClr val="7030A0"/>
                        </a:solidFill>
                        <a:effectLst>
                          <a:outerShdw blurRad="50800" dist="38100" dir="10800000" algn="r" rotWithShape="0">
                            <a:prstClr val="black">
                              <a:alpha val="40000"/>
                            </a:prstClr>
                          </a:outerShdw>
                        </a:effectLst>
                        <a:latin typeface="+mj-lt"/>
                      </a:endParaRPr>
                    </a:p>
                  </a:txBody>
                  <a:tcPr anchor="ctr">
                    <a:lnL>
                      <a:noFill/>
                    </a:lnL>
                    <a:lnR>
                      <a:noFill/>
                    </a:lnR>
                    <a:lnT>
                      <a:noFill/>
                    </a:lnT>
                    <a:lnB>
                      <a:noFill/>
                    </a:lnB>
                  </a:tcPr>
                </a:tc>
                <a:extLst>
                  <a:ext uri="{0D108BD9-81ED-4DB2-BD59-A6C34878D82A}">
                    <a16:rowId xmlns:a16="http://schemas.microsoft.com/office/drawing/2014/main" val="10000"/>
                  </a:ext>
                </a:extLst>
              </a:tr>
            </a:tbl>
          </a:graphicData>
        </a:graphic>
      </p:graphicFrame>
      <p:sp>
        <p:nvSpPr>
          <p:cNvPr id="4" name="Rounded Rectangle 3"/>
          <p:cNvSpPr/>
          <p:nvPr/>
        </p:nvSpPr>
        <p:spPr>
          <a:xfrm>
            <a:off x="7386429" y="1458170"/>
            <a:ext cx="2361062" cy="3862317"/>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p:nvSpPr>
        <p:spPr>
          <a:xfrm>
            <a:off x="502276" y="18282"/>
            <a:ext cx="11515238" cy="923330"/>
          </a:xfrm>
          <a:prstGeom prst="rect">
            <a:avLst/>
          </a:prstGeom>
        </p:spPr>
        <p:txBody>
          <a:bodyPr wrap="square">
            <a:spAutoFit/>
          </a:bodyPr>
          <a:lstStyle/>
          <a:p>
            <a:r>
              <a:rPr lang="en-GB" sz="5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What can we do to reduce plastic waste?</a:t>
            </a:r>
          </a:p>
        </p:txBody>
      </p:sp>
      <p:sp>
        <p:nvSpPr>
          <p:cNvPr id="7" name="Rectangle 6"/>
          <p:cNvSpPr/>
          <p:nvPr/>
        </p:nvSpPr>
        <p:spPr>
          <a:xfrm>
            <a:off x="1413538" y="5610577"/>
            <a:ext cx="9575635" cy="461665"/>
          </a:xfrm>
          <a:prstGeom prst="rect">
            <a:avLst/>
          </a:prstGeom>
        </p:spPr>
        <p:txBody>
          <a:bodyPr wrap="none">
            <a:spAutoFit/>
          </a:bodyPr>
          <a:lstStyle/>
          <a:p>
            <a:r>
              <a:rPr lang="en-GB" sz="2400" b="1" dirty="0">
                <a:latin typeface="+mj-lt"/>
              </a:rPr>
              <a:t>Discuss with the person next to you if you are already doing one of the 4 RS.</a:t>
            </a:r>
          </a:p>
        </p:txBody>
      </p:sp>
    </p:spTree>
    <p:extLst>
      <p:ext uri="{BB962C8B-B14F-4D97-AF65-F5344CB8AC3E}">
        <p14:creationId xmlns:p14="http://schemas.microsoft.com/office/powerpoint/2010/main" val="175949338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xit" presetSubtype="1" fill="hold" grpId="0" nodeType="clickEffect">
                                  <p:stCondLst>
                                    <p:cond delay="0"/>
                                  </p:stCondLst>
                                  <p:childTnLst>
                                    <p:animEffect transition="out" filter="wheel(1)">
                                      <p:cBhvr>
                                        <p:cTn id="6" dur="2000"/>
                                        <p:tgtEl>
                                          <p:spTgt spid="4"/>
                                        </p:tgtEl>
                                      </p:cBhvr>
                                    </p:animEffect>
                                    <p:set>
                                      <p:cBhvr>
                                        <p:cTn id="7" dur="1" fill="hold">
                                          <p:stCondLst>
                                            <p:cond delay="19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313645" y="59022"/>
            <a:ext cx="10034606" cy="923330"/>
          </a:xfrm>
          <a:prstGeom prst="rect">
            <a:avLst/>
          </a:prstGeom>
        </p:spPr>
        <p:txBody>
          <a:bodyPr wrap="none">
            <a:spAutoFit/>
          </a:bodyPr>
          <a:lstStyle/>
          <a:p>
            <a:r>
              <a:rPr lang="en-GB" sz="5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Let’s take a look at the first two </a:t>
            </a:r>
            <a:r>
              <a:rPr lang="en-GB" sz="5400" b="1" dirty="0" err="1">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Rs</a:t>
            </a:r>
            <a:endParaRPr lang="en-GB" sz="5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endParaRPr>
          </a:p>
        </p:txBody>
      </p:sp>
      <p:sp>
        <p:nvSpPr>
          <p:cNvPr id="7" name="Rectangle 6"/>
          <p:cNvSpPr/>
          <p:nvPr/>
        </p:nvSpPr>
        <p:spPr>
          <a:xfrm>
            <a:off x="355342" y="960566"/>
            <a:ext cx="3671248" cy="2308324"/>
          </a:xfrm>
          <a:prstGeom prst="rect">
            <a:avLst/>
          </a:prstGeom>
        </p:spPr>
        <p:txBody>
          <a:bodyPr wrap="square">
            <a:spAutoFit/>
          </a:bodyPr>
          <a:lstStyle/>
          <a:p>
            <a:r>
              <a:rPr lang="en-GB" sz="2400" dirty="0">
                <a:latin typeface="+mj-lt"/>
              </a:rPr>
              <a:t>It is time for us to stop the Plastic </a:t>
            </a:r>
            <a:r>
              <a:rPr lang="en-GB" sz="2400" dirty="0" err="1">
                <a:latin typeface="+mj-lt"/>
              </a:rPr>
              <a:t>Nurdle</a:t>
            </a:r>
            <a:r>
              <a:rPr lang="en-GB" sz="2400" dirty="0">
                <a:latin typeface="+mj-lt"/>
              </a:rPr>
              <a:t> Invasion. </a:t>
            </a:r>
          </a:p>
          <a:p>
            <a:endParaRPr lang="en-GB" sz="2400" dirty="0">
              <a:latin typeface="+mj-lt"/>
            </a:endParaRPr>
          </a:p>
          <a:p>
            <a:r>
              <a:rPr lang="en-GB" sz="2400" b="1" dirty="0">
                <a:latin typeface="+mj-lt"/>
              </a:rPr>
              <a:t>Refusing and reducing</a:t>
            </a:r>
            <a:r>
              <a:rPr lang="en-GB" sz="2400" dirty="0">
                <a:latin typeface="+mj-lt"/>
              </a:rPr>
              <a:t> to use any plastic is a great way to begin. </a:t>
            </a:r>
          </a:p>
        </p:txBody>
      </p:sp>
      <p:sp>
        <p:nvSpPr>
          <p:cNvPr id="4" name="Rectangle 3">
            <a:extLst>
              <a:ext uri="{FF2B5EF4-FFF2-40B4-BE49-F238E27FC236}">
                <a16:creationId xmlns:a16="http://schemas.microsoft.com/office/drawing/2014/main" id="{B885CAAB-E031-DC46-B4A2-9181D63DBA0B}"/>
              </a:ext>
            </a:extLst>
          </p:cNvPr>
          <p:cNvSpPr/>
          <p:nvPr/>
        </p:nvSpPr>
        <p:spPr>
          <a:xfrm>
            <a:off x="4445676" y="2236896"/>
            <a:ext cx="2661306" cy="1877437"/>
          </a:xfrm>
          <a:prstGeom prst="rect">
            <a:avLst/>
          </a:prstGeom>
        </p:spPr>
        <p:txBody>
          <a:bodyPr wrap="none">
            <a:spAutoFit/>
          </a:bodyPr>
          <a:lstStyle/>
          <a:p>
            <a:r>
              <a:rPr lang="en-US" sz="11600" dirty="0">
                <a:solidFill>
                  <a:srgbClr val="FF0000"/>
                </a:solidFill>
                <a:latin typeface="Blanch Caps" panose="020B0504000000020004" pitchFamily="34" charset="0"/>
              </a:rPr>
              <a:t>REFUSE</a:t>
            </a:r>
          </a:p>
        </p:txBody>
      </p:sp>
      <p:pic>
        <p:nvPicPr>
          <p:cNvPr id="6" name="Picture 5">
            <a:extLst>
              <a:ext uri="{FF2B5EF4-FFF2-40B4-BE49-F238E27FC236}">
                <a16:creationId xmlns:a16="http://schemas.microsoft.com/office/drawing/2014/main" id="{883E240F-12D9-5C4E-A748-257E4F6E0F9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227745" y="3916680"/>
            <a:ext cx="971068" cy="2422335"/>
          </a:xfrm>
          <a:prstGeom prst="rect">
            <a:avLst/>
          </a:prstGeom>
        </p:spPr>
      </p:pic>
      <p:sp>
        <p:nvSpPr>
          <p:cNvPr id="8" name="Rectangle 7">
            <a:extLst>
              <a:ext uri="{FF2B5EF4-FFF2-40B4-BE49-F238E27FC236}">
                <a16:creationId xmlns:a16="http://schemas.microsoft.com/office/drawing/2014/main" id="{E0F49DD5-5FD5-D94A-8C67-F06C64BAC603}"/>
              </a:ext>
            </a:extLst>
          </p:cNvPr>
          <p:cNvSpPr/>
          <p:nvPr/>
        </p:nvSpPr>
        <p:spPr>
          <a:xfrm>
            <a:off x="355342" y="3442061"/>
            <a:ext cx="3671248" cy="1569660"/>
          </a:xfrm>
          <a:prstGeom prst="rect">
            <a:avLst/>
          </a:prstGeom>
        </p:spPr>
        <p:txBody>
          <a:bodyPr wrap="square">
            <a:spAutoFit/>
          </a:bodyPr>
          <a:lstStyle/>
          <a:p>
            <a:r>
              <a:rPr lang="en-GB" sz="2400" dirty="0">
                <a:latin typeface="+mj-lt"/>
              </a:rPr>
              <a:t>Click on the link below to watch a video about how we can refuse and reduce plastic waste. </a:t>
            </a:r>
          </a:p>
        </p:txBody>
      </p:sp>
      <p:sp>
        <p:nvSpPr>
          <p:cNvPr id="9" name="TextBox 8">
            <a:extLst>
              <a:ext uri="{FF2B5EF4-FFF2-40B4-BE49-F238E27FC236}">
                <a16:creationId xmlns:a16="http://schemas.microsoft.com/office/drawing/2014/main" id="{422A7F3F-D899-EA48-8F56-B829D045F916}"/>
              </a:ext>
            </a:extLst>
          </p:cNvPr>
          <p:cNvSpPr txBox="1"/>
          <p:nvPr/>
        </p:nvSpPr>
        <p:spPr>
          <a:xfrm>
            <a:off x="510295" y="5184892"/>
            <a:ext cx="2900149" cy="646331"/>
          </a:xfrm>
          <a:prstGeom prst="rect">
            <a:avLst/>
          </a:prstGeom>
          <a:noFill/>
          <a:ln>
            <a:noFill/>
          </a:ln>
        </p:spPr>
        <p:txBody>
          <a:bodyPr wrap="square" rtlCol="0">
            <a:spAutoFit/>
          </a:bodyPr>
          <a:lstStyle/>
          <a:p>
            <a:pPr algn="ctr"/>
            <a:r>
              <a:rPr lang="en-GB" dirty="0">
                <a:hlinkClick r:id="rId3">
                  <a:extLst>
                    <a:ext uri="{A12FA001-AC4F-418D-AE19-62706E023703}">
                      <ahyp:hlinkClr xmlns:ahyp="http://schemas.microsoft.com/office/drawing/2018/hyperlinkcolor" val="tx"/>
                    </a:ext>
                  </a:extLst>
                </a:hlinkClick>
              </a:rPr>
              <a:t>https://www.youtube.com/watch?v=5joyVyA_-cM</a:t>
            </a:r>
            <a:endParaRPr lang="en-GB" dirty="0"/>
          </a:p>
        </p:txBody>
      </p:sp>
      <p:sp>
        <p:nvSpPr>
          <p:cNvPr id="10" name="Rectangle 9">
            <a:extLst>
              <a:ext uri="{FF2B5EF4-FFF2-40B4-BE49-F238E27FC236}">
                <a16:creationId xmlns:a16="http://schemas.microsoft.com/office/drawing/2014/main" id="{81EC3445-D6E3-5147-9EDD-86ABEB6521E0}"/>
              </a:ext>
            </a:extLst>
          </p:cNvPr>
          <p:cNvSpPr/>
          <p:nvPr/>
        </p:nvSpPr>
        <p:spPr>
          <a:xfrm>
            <a:off x="7907570" y="2236896"/>
            <a:ext cx="2770310" cy="1877437"/>
          </a:xfrm>
          <a:prstGeom prst="rect">
            <a:avLst/>
          </a:prstGeom>
        </p:spPr>
        <p:txBody>
          <a:bodyPr wrap="none">
            <a:spAutoFit/>
          </a:bodyPr>
          <a:lstStyle/>
          <a:p>
            <a:r>
              <a:rPr lang="en-US" sz="11600" dirty="0">
                <a:solidFill>
                  <a:srgbClr val="F7B5FF"/>
                </a:solidFill>
                <a:latin typeface="Blanch Caps" panose="020B0504000000020004" pitchFamily="34" charset="0"/>
              </a:rPr>
              <a:t>Reduce</a:t>
            </a:r>
          </a:p>
        </p:txBody>
      </p:sp>
      <p:pic>
        <p:nvPicPr>
          <p:cNvPr id="12" name="Picture 11">
            <a:extLst>
              <a:ext uri="{FF2B5EF4-FFF2-40B4-BE49-F238E27FC236}">
                <a16:creationId xmlns:a16="http://schemas.microsoft.com/office/drawing/2014/main" id="{36866C78-2061-FE4E-B78E-F98F716FAFA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734772" y="3916680"/>
            <a:ext cx="1115907" cy="2422335"/>
          </a:xfrm>
          <a:prstGeom prst="rect">
            <a:avLst/>
          </a:prstGeom>
        </p:spPr>
      </p:pic>
      <p:pic>
        <p:nvPicPr>
          <p:cNvPr id="13" name="Picture 12">
            <a:extLst>
              <a:ext uri="{FF2B5EF4-FFF2-40B4-BE49-F238E27FC236}">
                <a16:creationId xmlns:a16="http://schemas.microsoft.com/office/drawing/2014/main" id="{D0D3B526-4F39-9C49-A317-ADCD9D829A3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09595" y="4622125"/>
            <a:ext cx="1209098" cy="1209098"/>
          </a:xfrm>
          <a:prstGeom prst="rect">
            <a:avLst/>
          </a:prstGeom>
        </p:spPr>
      </p:pic>
      <p:pic>
        <p:nvPicPr>
          <p:cNvPr id="15" name="Picture 14">
            <a:extLst>
              <a:ext uri="{FF2B5EF4-FFF2-40B4-BE49-F238E27FC236}">
                <a16:creationId xmlns:a16="http://schemas.microsoft.com/office/drawing/2014/main" id="{4C0E03E0-BCDB-6242-93F0-320AA501064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9850679" y="4114333"/>
            <a:ext cx="1228801" cy="1084236"/>
          </a:xfrm>
          <a:prstGeom prst="rect">
            <a:avLst/>
          </a:prstGeom>
        </p:spPr>
      </p:pic>
      <p:sp>
        <p:nvSpPr>
          <p:cNvPr id="16" name="Rectangle 15">
            <a:extLst>
              <a:ext uri="{FF2B5EF4-FFF2-40B4-BE49-F238E27FC236}">
                <a16:creationId xmlns:a16="http://schemas.microsoft.com/office/drawing/2014/main" id="{A4525CD6-04C3-1449-B8AE-9AB83523D8BB}"/>
              </a:ext>
            </a:extLst>
          </p:cNvPr>
          <p:cNvSpPr/>
          <p:nvPr/>
        </p:nvSpPr>
        <p:spPr>
          <a:xfrm>
            <a:off x="0" y="6368670"/>
            <a:ext cx="10027920" cy="461665"/>
          </a:xfrm>
          <a:prstGeom prst="rect">
            <a:avLst/>
          </a:prstGeom>
        </p:spPr>
        <p:txBody>
          <a:bodyPr wrap="square">
            <a:spAutoFit/>
          </a:bodyPr>
          <a:lstStyle/>
          <a:p>
            <a:r>
              <a:rPr lang="en-GB" sz="2400" dirty="0">
                <a:latin typeface="+mj-lt"/>
              </a:rPr>
              <a:t>Prediction: What might happen if everyone begins to reduce their plastic waste?</a:t>
            </a:r>
          </a:p>
        </p:txBody>
      </p:sp>
    </p:spTree>
    <p:extLst>
      <p:ext uri="{BB962C8B-B14F-4D97-AF65-F5344CB8AC3E}">
        <p14:creationId xmlns:p14="http://schemas.microsoft.com/office/powerpoint/2010/main" val="252510312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714372777"/>
              </p:ext>
            </p:extLst>
          </p:nvPr>
        </p:nvGraphicFramePr>
        <p:xfrm>
          <a:off x="1339403" y="25758"/>
          <a:ext cx="11037194" cy="914400"/>
        </p:xfrm>
        <a:graphic>
          <a:graphicData uri="http://schemas.openxmlformats.org/drawingml/2006/table">
            <a:tbl>
              <a:tblPr/>
              <a:tblGrid>
                <a:gridCol w="11037194">
                  <a:extLst>
                    <a:ext uri="{9D8B030D-6E8A-4147-A177-3AD203B41FA5}">
                      <a16:colId xmlns:a16="http://schemas.microsoft.com/office/drawing/2014/main" val="20000"/>
                    </a:ext>
                  </a:extLst>
                </a:gridCol>
              </a:tblGrid>
              <a:tr h="0">
                <a:tc>
                  <a:txBody>
                    <a:bodyPr/>
                    <a:lstStyle/>
                    <a:p>
                      <a:r>
                        <a:rPr lang="en-GB" sz="5400" b="1" kern="120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ea typeface="+mn-ea"/>
                          <a:cs typeface="+mn-cs"/>
                        </a:rPr>
                        <a:t>Time to stop this </a:t>
                      </a:r>
                      <a:r>
                        <a:rPr lang="en-GB" sz="5400" b="1" kern="1200" dirty="0" err="1">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ea typeface="+mn-ea"/>
                          <a:cs typeface="+mn-cs"/>
                        </a:rPr>
                        <a:t>nurdle</a:t>
                      </a:r>
                      <a:r>
                        <a:rPr lang="en-GB" sz="5400" b="1" kern="120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ea typeface="+mn-ea"/>
                          <a:cs typeface="+mn-cs"/>
                        </a:rPr>
                        <a:t> Invasion!!</a:t>
                      </a:r>
                    </a:p>
                  </a:txBody>
                  <a:tcPr anchor="ctr">
                    <a:lnL>
                      <a:noFill/>
                    </a:lnL>
                    <a:lnR>
                      <a:noFill/>
                    </a:lnR>
                    <a:lnT>
                      <a:noFill/>
                    </a:lnT>
                    <a:lnB>
                      <a:noFill/>
                    </a:lnB>
                  </a:tcPr>
                </a:tc>
                <a:extLst>
                  <a:ext uri="{0D108BD9-81ED-4DB2-BD59-A6C34878D82A}">
                    <a16:rowId xmlns:a16="http://schemas.microsoft.com/office/drawing/2014/main" val="10000"/>
                  </a:ext>
                </a:extLst>
              </a:tr>
            </a:tbl>
          </a:graphicData>
        </a:graphic>
      </p:graphicFrame>
      <p:pic>
        <p:nvPicPr>
          <p:cNvPr id="1026"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5685198" y="1473145"/>
            <a:ext cx="5570938" cy="419602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4" name="Table 3"/>
          <p:cNvGraphicFramePr>
            <a:graphicFrameLocks noGrp="1"/>
          </p:cNvGraphicFramePr>
          <p:nvPr>
            <p:extLst>
              <p:ext uri="{D42A27DB-BD31-4B8C-83A1-F6EECF244321}">
                <p14:modId xmlns:p14="http://schemas.microsoft.com/office/powerpoint/2010/main" val="587813142"/>
              </p:ext>
            </p:extLst>
          </p:nvPr>
        </p:nvGraphicFramePr>
        <p:xfrm>
          <a:off x="332704" y="1696638"/>
          <a:ext cx="4923692" cy="3749040"/>
        </p:xfrm>
        <a:graphic>
          <a:graphicData uri="http://schemas.openxmlformats.org/drawingml/2006/table">
            <a:tbl>
              <a:tblPr/>
              <a:tblGrid>
                <a:gridCol w="4923692">
                  <a:extLst>
                    <a:ext uri="{9D8B030D-6E8A-4147-A177-3AD203B41FA5}">
                      <a16:colId xmlns:a16="http://schemas.microsoft.com/office/drawing/2014/main" val="20000"/>
                    </a:ext>
                  </a:extLst>
                </a:gridCol>
              </a:tblGrid>
              <a:tr h="1872842">
                <a:tc>
                  <a:txBody>
                    <a:bodyPr/>
                    <a:lstStyle/>
                    <a:p>
                      <a:pPr marL="0" algn="l" defTabSz="914400" rtl="0" eaLnBrk="1" latinLnBrk="0" hangingPunct="1"/>
                      <a:r>
                        <a:rPr lang="en-GB" sz="2400" b="1" kern="1200" dirty="0">
                          <a:solidFill>
                            <a:schemeClr val="tx1"/>
                          </a:solidFill>
                          <a:latin typeface="+mj-lt"/>
                          <a:ea typeface="+mn-ea"/>
                          <a:cs typeface="+mn-cs"/>
                        </a:rPr>
                        <a:t>Knowledge is Power</a:t>
                      </a:r>
                    </a:p>
                    <a:p>
                      <a:pPr marL="0" algn="l" defTabSz="914400" rtl="0" eaLnBrk="1" latinLnBrk="0" hangingPunct="1"/>
                      <a:r>
                        <a:rPr lang="en-GB" sz="2400" kern="1200" dirty="0">
                          <a:solidFill>
                            <a:schemeClr val="tx1"/>
                          </a:solidFill>
                          <a:latin typeface="+mj-lt"/>
                          <a:ea typeface="+mn-ea"/>
                          <a:cs typeface="+mn-cs"/>
                        </a:rPr>
                        <a:t>From everything you have learnt, you now have the knowledge to help reduce plastic waste! </a:t>
                      </a:r>
                    </a:p>
                    <a:p>
                      <a:pPr marL="0" algn="l" defTabSz="914400" rtl="0" eaLnBrk="1" latinLnBrk="0" hangingPunct="1"/>
                      <a:endParaRPr lang="en-GB" sz="2400" kern="1200" dirty="0">
                        <a:solidFill>
                          <a:schemeClr val="tx1"/>
                        </a:solidFill>
                        <a:latin typeface="+mj-lt"/>
                        <a:ea typeface="+mn-ea"/>
                        <a:cs typeface="+mn-cs"/>
                      </a:endParaRPr>
                    </a:p>
                    <a:p>
                      <a:pPr marL="0" algn="l" defTabSz="914400" rtl="0" eaLnBrk="1" latinLnBrk="0" hangingPunct="1"/>
                      <a:r>
                        <a:rPr lang="en-GB" sz="2400" kern="1200" dirty="0">
                          <a:solidFill>
                            <a:schemeClr val="tx1"/>
                          </a:solidFill>
                          <a:latin typeface="+mj-lt"/>
                          <a:ea typeface="+mn-ea"/>
                          <a:cs typeface="+mn-cs"/>
                        </a:rPr>
                        <a:t>So what will you do? </a:t>
                      </a:r>
                    </a:p>
                    <a:p>
                      <a:pPr marL="0" algn="l" defTabSz="914400" rtl="0" eaLnBrk="1" latinLnBrk="0" hangingPunct="1"/>
                      <a:endParaRPr lang="en-GB" sz="2400" kern="1200" dirty="0">
                        <a:solidFill>
                          <a:schemeClr val="tx1"/>
                        </a:solidFill>
                        <a:latin typeface="+mj-lt"/>
                        <a:ea typeface="+mn-ea"/>
                        <a:cs typeface="+mn-cs"/>
                      </a:endParaRPr>
                    </a:p>
                    <a:p>
                      <a:pPr marL="0" algn="l" defTabSz="914400" rtl="0" eaLnBrk="1" latinLnBrk="0" hangingPunct="1"/>
                      <a:r>
                        <a:rPr lang="en-GB" sz="2400" kern="1200" dirty="0">
                          <a:solidFill>
                            <a:schemeClr val="tx1"/>
                          </a:solidFill>
                          <a:latin typeface="+mj-lt"/>
                          <a:ea typeface="+mn-ea"/>
                          <a:cs typeface="+mn-cs"/>
                        </a:rPr>
                        <a:t>The next few pages will show you some inspiring ways people are trying to reduce plastic waste. </a:t>
                      </a:r>
                    </a:p>
                  </a:txBody>
                  <a:tcPr anchor="ctr">
                    <a:lnL>
                      <a:noFill/>
                    </a:lnL>
                    <a:lnR>
                      <a:noFill/>
                    </a:lnR>
                    <a:lnT>
                      <a:noFill/>
                    </a:lnT>
                    <a:lnB>
                      <a:noFill/>
                    </a:lnB>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15229578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20882"/>
            <a:ext cx="11853501" cy="584775"/>
          </a:xfrm>
          <a:prstGeom prst="rect">
            <a:avLst/>
          </a:prstGeom>
        </p:spPr>
        <p:txBody>
          <a:bodyPr wrap="none">
            <a:spAutoFit/>
          </a:bodyPr>
          <a:lstStyle/>
          <a:p>
            <a:r>
              <a:rPr lang="en-GB" sz="32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Click on the images to see what some great people are already doing.</a:t>
            </a:r>
          </a:p>
        </p:txBody>
      </p:sp>
      <p:pic>
        <p:nvPicPr>
          <p:cNvPr id="1028" name="Picture 4" descr="http://static1.squarespace.com/static/54d7bcb9e4b068adb11f256b/54da4193e4b07f6445c40925/575a2c85cf80a1a925e8a45d/1465527436183/Norton+Point+Sunglasses+-+photo+by+Andrew+Werner,+3.5.jpg?format=300w">
            <a:hlinkClick r:id="rId2"/>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951976" y="1031630"/>
            <a:ext cx="2469154" cy="133922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static.dezeen.com/uploads/2015/07/Adidas-x-Parley_ocean-waste_sneaker_dezeen_468_3.jpg">
            <a:hlinkClick r:id="rId4"/>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097753" y="1031630"/>
            <a:ext cx="2530256" cy="150457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fbcdn-vthumb-a.akamaihd.net/hvthumb-ak-xpa1/v/t15.0-10/13573249_10153603642256512_316739910_n.jpg?oh=efcb132bb43b98734217e8d35f8d51f8&amp;oe=57FBC389&amp;__gda__=1475160951_81845041bec61aa70f24a34c368006fd">
            <a:hlinkClick r:id="rId6"/>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056906" y="3341076"/>
            <a:ext cx="2490965" cy="228719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s://i.ytimg.com/vi/R0iKIQZhx2E/hqdefault.jpg">
            <a:hlinkClick r:id="rId8"/>
          </p:cNvPr>
          <p:cNvPicPr>
            <a:picLocks noChangeAspect="1" noChangeArrowheads="1"/>
          </p:cNvPicPr>
          <p:nvPr/>
        </p:nvPicPr>
        <p:blipFill rotWithShape="1">
          <a:blip r:embed="rId9" cstate="screen">
            <a:extLst>
              <a:ext uri="{28A0092B-C50C-407E-A947-70E740481C1C}">
                <a14:useLocalDpi xmlns:a14="http://schemas.microsoft.com/office/drawing/2010/main"/>
              </a:ext>
            </a:extLst>
          </a:blip>
          <a:srcRect/>
          <a:stretch/>
        </p:blipFill>
        <p:spPr bwMode="auto">
          <a:xfrm>
            <a:off x="7643662" y="3872782"/>
            <a:ext cx="3255490" cy="1755490"/>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324723" y="2536205"/>
            <a:ext cx="4516942" cy="461665"/>
          </a:xfrm>
          <a:prstGeom prst="rect">
            <a:avLst/>
          </a:prstGeom>
        </p:spPr>
        <p:txBody>
          <a:bodyPr wrap="none">
            <a:spAutoFit/>
          </a:bodyPr>
          <a:lstStyle/>
          <a:p>
            <a:r>
              <a:rPr lang="en-GB" sz="2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Recycled Ocean Plastic Sunglasses</a:t>
            </a:r>
            <a:endParaRPr lang="en-GB" sz="2400" dirty="0"/>
          </a:p>
        </p:txBody>
      </p:sp>
      <p:sp>
        <p:nvSpPr>
          <p:cNvPr id="17" name="Rectangle 16"/>
          <p:cNvSpPr/>
          <p:nvPr/>
        </p:nvSpPr>
        <p:spPr>
          <a:xfrm>
            <a:off x="8189225" y="2536205"/>
            <a:ext cx="2347309" cy="584775"/>
          </a:xfrm>
          <a:prstGeom prst="rect">
            <a:avLst/>
          </a:prstGeom>
        </p:spPr>
        <p:txBody>
          <a:bodyPr wrap="none">
            <a:spAutoFit/>
          </a:bodyPr>
          <a:lstStyle/>
          <a:p>
            <a:r>
              <a:rPr lang="en-GB" sz="32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Plastic shoes</a:t>
            </a:r>
            <a:endParaRPr lang="en-GB" sz="3200" dirty="0"/>
          </a:p>
        </p:txBody>
      </p:sp>
      <p:sp>
        <p:nvSpPr>
          <p:cNvPr id="18" name="Rectangle 17"/>
          <p:cNvSpPr/>
          <p:nvPr/>
        </p:nvSpPr>
        <p:spPr>
          <a:xfrm>
            <a:off x="495811" y="5742284"/>
            <a:ext cx="3732881" cy="461665"/>
          </a:xfrm>
          <a:prstGeom prst="rect">
            <a:avLst/>
          </a:prstGeom>
        </p:spPr>
        <p:txBody>
          <a:bodyPr wrap="none">
            <a:spAutoFit/>
          </a:bodyPr>
          <a:lstStyle/>
          <a:p>
            <a:r>
              <a:rPr lang="en-GB" sz="2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Building homes from plastic</a:t>
            </a:r>
            <a:endParaRPr lang="en-GB" sz="2400" dirty="0"/>
          </a:p>
        </p:txBody>
      </p:sp>
      <p:sp>
        <p:nvSpPr>
          <p:cNvPr id="19" name="Rectangle 18"/>
          <p:cNvSpPr/>
          <p:nvPr/>
        </p:nvSpPr>
        <p:spPr>
          <a:xfrm>
            <a:off x="8467801" y="5628272"/>
            <a:ext cx="1966564" cy="584775"/>
          </a:xfrm>
          <a:prstGeom prst="rect">
            <a:avLst/>
          </a:prstGeom>
        </p:spPr>
        <p:txBody>
          <a:bodyPr wrap="none">
            <a:spAutoFit/>
          </a:bodyPr>
          <a:lstStyle/>
          <a:p>
            <a:r>
              <a:rPr lang="en-GB" sz="32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Kids castle</a:t>
            </a:r>
            <a:endParaRPr lang="en-GB" sz="3200" dirty="0"/>
          </a:p>
        </p:txBody>
      </p:sp>
      <p:sp>
        <p:nvSpPr>
          <p:cNvPr id="12" name="Rectangle 11"/>
          <p:cNvSpPr/>
          <p:nvPr/>
        </p:nvSpPr>
        <p:spPr>
          <a:xfrm>
            <a:off x="1435810" y="6380073"/>
            <a:ext cx="9218614" cy="461665"/>
          </a:xfrm>
          <a:prstGeom prst="rect">
            <a:avLst/>
          </a:prstGeom>
        </p:spPr>
        <p:txBody>
          <a:bodyPr wrap="none">
            <a:spAutoFit/>
          </a:bodyPr>
          <a:lstStyle/>
          <a:p>
            <a:r>
              <a:rPr lang="en-GB" sz="2400" dirty="0">
                <a:latin typeface="+mj-lt"/>
              </a:rPr>
              <a:t>Check out our other story </a:t>
            </a:r>
            <a:r>
              <a:rPr lang="en-GB" sz="2400" b="1" dirty="0">
                <a:latin typeface="+mj-lt"/>
              </a:rPr>
              <a:t>‘Bee a Super Eco Warrior’ </a:t>
            </a:r>
            <a:r>
              <a:rPr lang="en-GB" sz="2400" dirty="0">
                <a:latin typeface="+mj-lt"/>
              </a:rPr>
              <a:t>for more great ideas.</a:t>
            </a:r>
          </a:p>
        </p:txBody>
      </p:sp>
    </p:spTree>
    <p:extLst>
      <p:ext uri="{BB962C8B-B14F-4D97-AF65-F5344CB8AC3E}">
        <p14:creationId xmlns:p14="http://schemas.microsoft.com/office/powerpoint/2010/main" val="9623885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01915" y="119921"/>
            <a:ext cx="10919977" cy="830997"/>
          </a:xfrm>
          <a:prstGeom prst="rect">
            <a:avLst/>
          </a:prstGeom>
        </p:spPr>
        <p:txBody>
          <a:bodyPr wrap="none">
            <a:spAutoFit/>
          </a:bodyPr>
          <a:lstStyle/>
          <a:p>
            <a:r>
              <a:rPr lang="en-GB" sz="48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Comic Sans MS" panose="030F0702030302020204" pitchFamily="66" charset="0"/>
              </a:rPr>
              <a:t>Could you be creative like this guy?</a:t>
            </a:r>
          </a:p>
        </p:txBody>
      </p:sp>
      <p:graphicFrame>
        <p:nvGraphicFramePr>
          <p:cNvPr id="5" name="Table 4"/>
          <p:cNvGraphicFramePr>
            <a:graphicFrameLocks noGrp="1"/>
          </p:cNvGraphicFramePr>
          <p:nvPr>
            <p:extLst>
              <p:ext uri="{D42A27DB-BD31-4B8C-83A1-F6EECF244321}">
                <p14:modId xmlns:p14="http://schemas.microsoft.com/office/powerpoint/2010/main" val="257331445"/>
              </p:ext>
            </p:extLst>
          </p:nvPr>
        </p:nvGraphicFramePr>
        <p:xfrm>
          <a:off x="328076" y="6319611"/>
          <a:ext cx="6149998" cy="457200"/>
        </p:xfrm>
        <a:graphic>
          <a:graphicData uri="http://schemas.openxmlformats.org/drawingml/2006/table">
            <a:tbl>
              <a:tblPr/>
              <a:tblGrid>
                <a:gridCol w="6149998">
                  <a:extLst>
                    <a:ext uri="{9D8B030D-6E8A-4147-A177-3AD203B41FA5}">
                      <a16:colId xmlns:a16="http://schemas.microsoft.com/office/drawing/2014/main" val="20000"/>
                    </a:ext>
                  </a:extLst>
                </a:gridCol>
              </a:tblGrid>
              <a:tr h="0">
                <a:tc>
                  <a:txBody>
                    <a:bodyPr/>
                    <a:lstStyle/>
                    <a:p>
                      <a:r>
                        <a:rPr lang="en-GB" sz="2400" b="1" kern="120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n-lt"/>
                          <a:ea typeface="+mn-ea"/>
                          <a:cs typeface="+mn-cs"/>
                        </a:rPr>
                        <a:t>Which of the 4Rs does this represent?</a:t>
                      </a:r>
                    </a:p>
                  </a:txBody>
                  <a:tcPr anchor="ctr">
                    <a:lnL>
                      <a:noFill/>
                    </a:lnL>
                    <a:lnR>
                      <a:noFill/>
                    </a:lnR>
                    <a:lnT>
                      <a:noFill/>
                    </a:lnT>
                    <a:lnB>
                      <a:noFill/>
                    </a:lnB>
                  </a:tcPr>
                </a:tc>
                <a:extLst>
                  <a:ext uri="{0D108BD9-81ED-4DB2-BD59-A6C34878D82A}">
                    <a16:rowId xmlns:a16="http://schemas.microsoft.com/office/drawing/2014/main" val="10000"/>
                  </a:ext>
                </a:extLst>
              </a:tr>
            </a:tbl>
          </a:graphicData>
        </a:graphic>
      </p:graphicFrame>
      <p:sp>
        <p:nvSpPr>
          <p:cNvPr id="2" name="Rectangle 1"/>
          <p:cNvSpPr/>
          <p:nvPr/>
        </p:nvSpPr>
        <p:spPr>
          <a:xfrm>
            <a:off x="3232284" y="5312087"/>
            <a:ext cx="5334462" cy="646331"/>
          </a:xfrm>
          <a:prstGeom prst="rect">
            <a:avLst/>
          </a:prstGeom>
          <a:noFill/>
          <a:ln>
            <a:noFill/>
          </a:ln>
        </p:spPr>
        <p:txBody>
          <a:bodyPr wrap="square">
            <a:spAutoFit/>
          </a:bodyPr>
          <a:lstStyle/>
          <a:p>
            <a:pPr algn="ctr"/>
            <a:r>
              <a:rPr lang="en-GB" dirty="0">
                <a:hlinkClick r:id="rId2">
                  <a:extLst>
                    <a:ext uri="{A12FA001-AC4F-418D-AE19-62706E023703}">
                      <ahyp:hlinkClr xmlns:ahyp="http://schemas.microsoft.com/office/drawing/2018/hyperlinkcolor" val="tx"/>
                    </a:ext>
                  </a:extLst>
                </a:hlinkClick>
              </a:rPr>
              <a:t>https://</a:t>
            </a:r>
            <a:r>
              <a:rPr lang="en-GB" dirty="0" err="1">
                <a:hlinkClick r:id="rId2">
                  <a:extLst>
                    <a:ext uri="{A12FA001-AC4F-418D-AE19-62706E023703}">
                      <ahyp:hlinkClr xmlns:ahyp="http://schemas.microsoft.com/office/drawing/2018/hyperlinkcolor" val="tx"/>
                    </a:ext>
                  </a:extLst>
                </a:hlinkClick>
              </a:rPr>
              <a:t>www.abc.net.au</a:t>
            </a:r>
            <a:r>
              <a:rPr lang="en-GB" dirty="0">
                <a:hlinkClick r:id="rId2">
                  <a:extLst>
                    <a:ext uri="{A12FA001-AC4F-418D-AE19-62706E023703}">
                      <ahyp:hlinkClr xmlns:ahyp="http://schemas.microsoft.com/office/drawing/2018/hyperlinkcolor" val="tx"/>
                    </a:ext>
                  </a:extLst>
                </a:hlinkClick>
              </a:rPr>
              <a:t>/education/</a:t>
            </a:r>
            <a:r>
              <a:rPr lang="en-GB" dirty="0" err="1">
                <a:hlinkClick r:id="rId2">
                  <a:extLst>
                    <a:ext uri="{A12FA001-AC4F-418D-AE19-62706E023703}">
                      <ahyp:hlinkClr xmlns:ahyp="http://schemas.microsoft.com/office/drawing/2018/hyperlinkcolor" val="tx"/>
                    </a:ext>
                  </a:extLst>
                </a:hlinkClick>
              </a:rPr>
              <a:t>abc</a:t>
            </a:r>
            <a:r>
              <a:rPr lang="en-GB" dirty="0">
                <a:hlinkClick r:id="rId2">
                  <a:extLst>
                    <a:ext uri="{A12FA001-AC4F-418D-AE19-62706E023703}">
                      <ahyp:hlinkClr xmlns:ahyp="http://schemas.microsoft.com/office/drawing/2018/hyperlinkcolor" val="tx"/>
                    </a:ext>
                  </a:extLst>
                </a:hlinkClick>
              </a:rPr>
              <a:t>-open-turning-rubbish-into-animals/13963826</a:t>
            </a:r>
            <a:endParaRPr lang="en-GB" dirty="0"/>
          </a:p>
        </p:txBody>
      </p:sp>
      <p:pic>
        <p:nvPicPr>
          <p:cNvPr id="2050" name="Picture 2" descr="Image result for http://splash.abc.net.au/home#!/media/2071353/turning-rubbish-into-animals"/>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570528" y="1421423"/>
            <a:ext cx="6657975" cy="3743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908056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40682" y="31576"/>
            <a:ext cx="3165162" cy="1015663"/>
          </a:xfrm>
          <a:prstGeom prst="rect">
            <a:avLst/>
          </a:prstGeom>
        </p:spPr>
        <p:txBody>
          <a:bodyPr wrap="none">
            <a:spAutoFit/>
          </a:bodyPr>
          <a:lstStyle/>
          <a:p>
            <a:r>
              <a:rPr lang="en-GB" sz="60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Your turn</a:t>
            </a:r>
            <a:endParaRPr lang="en-GB" sz="6000" dirty="0">
              <a:latin typeface="+mj-lt"/>
            </a:endParaRPr>
          </a:p>
        </p:txBody>
      </p:sp>
      <p:sp>
        <p:nvSpPr>
          <p:cNvPr id="4" name="Rectangle 3"/>
          <p:cNvSpPr/>
          <p:nvPr/>
        </p:nvSpPr>
        <p:spPr>
          <a:xfrm>
            <a:off x="149903" y="1047239"/>
            <a:ext cx="11707318" cy="1569660"/>
          </a:xfrm>
          <a:prstGeom prst="rect">
            <a:avLst/>
          </a:prstGeom>
        </p:spPr>
        <p:txBody>
          <a:bodyPr wrap="square">
            <a:spAutoFit/>
          </a:bodyPr>
          <a:lstStyle/>
          <a:p>
            <a:r>
              <a:rPr lang="en-GB" sz="2400" dirty="0">
                <a:latin typeface="+mj-lt"/>
              </a:rPr>
              <a:t>Have a go at upcycling some plastic bottles. Research what you could do and discuss with your friends  the ideas you have. Then plan what you intend to make. Use the planning sheet provided. Then have some fun and make your wonderful product whilst helping to protect your environment.   </a:t>
            </a:r>
          </a:p>
        </p:txBody>
      </p:sp>
      <p:pic>
        <p:nvPicPr>
          <p:cNvPr id="2050" name="Picture 2" descr="https://s-media-cache-ak0.pinimg.com/564x/48/c9/78/48c9785c4de64f86ec16ace2af2a5092.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72933" y="3047999"/>
            <a:ext cx="2286000" cy="304800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craft.theownerbuildernetwork.co/files/2015/04/Plastic-Bottle-Ideas024.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231985" y="3047999"/>
            <a:ext cx="2245801" cy="3006566"/>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www.shopcurious.com/Images/Editor/Upcycled%20plastic%20water%20bottle%20lamps%20-%20www.ShopCurious.com.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223325" y="3047999"/>
            <a:ext cx="2286001" cy="3048001"/>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ttps://sadfurniture.files.wordpress.com/2016/03/upcycling-5-plastic-bottle-broom.jpg?w=680"/>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rot="16200000">
            <a:off x="8875501" y="3479351"/>
            <a:ext cx="3238501" cy="21852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333313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6222" y="460183"/>
            <a:ext cx="2015295" cy="830997"/>
          </a:xfrm>
          <a:prstGeom prst="rect">
            <a:avLst/>
          </a:prstGeom>
        </p:spPr>
        <p:txBody>
          <a:bodyPr wrap="none">
            <a:spAutoFit/>
          </a:bodyPr>
          <a:lstStyle/>
          <a:p>
            <a:r>
              <a:rPr lang="en-GB" sz="4800" b="1" u="sng"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Activity</a:t>
            </a:r>
            <a:endParaRPr lang="en-GB" sz="4800" b="1" u="sng" dirty="0">
              <a:solidFill>
                <a:srgbClr val="FF0000"/>
              </a:solidFill>
              <a:latin typeface="+mj-lt"/>
            </a:endParaRPr>
          </a:p>
        </p:txBody>
      </p:sp>
      <p:sp>
        <p:nvSpPr>
          <p:cNvPr id="4" name="Rectangle 3"/>
          <p:cNvSpPr/>
          <p:nvPr/>
        </p:nvSpPr>
        <p:spPr>
          <a:xfrm>
            <a:off x="592555" y="1573289"/>
            <a:ext cx="5168165" cy="2677656"/>
          </a:xfrm>
          <a:prstGeom prst="rect">
            <a:avLst/>
          </a:prstGeom>
          <a:noFill/>
          <a:ln>
            <a:noFill/>
          </a:ln>
        </p:spPr>
        <p:txBody>
          <a:bodyPr wrap="square">
            <a:spAutoFit/>
          </a:bodyPr>
          <a:lstStyle/>
          <a:p>
            <a:r>
              <a:rPr lang="en-GB" sz="2400" dirty="0">
                <a:latin typeface="+mj-lt"/>
              </a:rPr>
              <a:t>Use the worksheet provided to plan what you would like to make using plastic bottles. </a:t>
            </a:r>
          </a:p>
          <a:p>
            <a:endParaRPr lang="en-GB" sz="2400" dirty="0">
              <a:latin typeface="+mj-lt"/>
            </a:endParaRPr>
          </a:p>
          <a:p>
            <a:r>
              <a:rPr lang="en-GB" sz="2400" dirty="0">
                <a:latin typeface="+mj-lt"/>
              </a:rPr>
              <a:t>Think of your own ideas or do some research online to see what people have already done. This may inspire you. </a:t>
            </a:r>
          </a:p>
        </p:txBody>
      </p:sp>
      <p:sp>
        <p:nvSpPr>
          <p:cNvPr id="5" name="TextBox 4"/>
          <p:cNvSpPr txBox="1"/>
          <p:nvPr/>
        </p:nvSpPr>
        <p:spPr>
          <a:xfrm>
            <a:off x="592555" y="4902386"/>
            <a:ext cx="4626459" cy="830997"/>
          </a:xfrm>
          <a:prstGeom prst="rect">
            <a:avLst/>
          </a:prstGeom>
          <a:noFill/>
        </p:spPr>
        <p:txBody>
          <a:bodyPr wrap="square" rtlCol="0">
            <a:spAutoFit/>
          </a:bodyPr>
          <a:lstStyle/>
          <a:p>
            <a:r>
              <a:rPr lang="en-US" sz="2400" b="1" dirty="0">
                <a:latin typeface="+mj-lt"/>
              </a:rPr>
              <a:t>Extension: </a:t>
            </a:r>
          </a:p>
          <a:p>
            <a:r>
              <a:rPr lang="en-US" sz="2400" dirty="0">
                <a:latin typeface="+mj-lt"/>
              </a:rPr>
              <a:t>Begin making your fantastic design. </a:t>
            </a:r>
          </a:p>
        </p:txBody>
      </p:sp>
      <p:pic>
        <p:nvPicPr>
          <p:cNvPr id="9" name="Picture 8">
            <a:extLst>
              <a:ext uri="{FF2B5EF4-FFF2-40B4-BE49-F238E27FC236}">
                <a16:creationId xmlns:a16="http://schemas.microsoft.com/office/drawing/2014/main" id="{4B2A6B27-3F3B-EC4A-A335-9BC086917A5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98089" y="216343"/>
            <a:ext cx="4176717" cy="591013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12082029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theme/theme1.xml><?xml version="1.0" encoding="utf-8"?>
<a:theme xmlns:a="http://schemas.openxmlformats.org/drawingml/2006/main" name="Retrospect">
  <a:themeElements>
    <a:clrScheme name="Custom 3">
      <a:dk1>
        <a:sysClr val="windowText" lastClr="000000"/>
      </a:dk1>
      <a:lt1>
        <a:sysClr val="window" lastClr="FFFFFF"/>
      </a:lt1>
      <a:dk2>
        <a:srgbClr val="2C3C43"/>
      </a:dk2>
      <a:lt2>
        <a:srgbClr val="EBEBEB"/>
      </a:lt2>
      <a:accent1>
        <a:srgbClr val="FFFF00"/>
      </a:accent1>
      <a:accent2>
        <a:srgbClr val="F7EC57"/>
      </a:accent2>
      <a:accent3>
        <a:srgbClr val="000000"/>
      </a:accent3>
      <a:accent4>
        <a:srgbClr val="FFFFCC"/>
      </a:accent4>
      <a:accent5>
        <a:srgbClr val="FFC000"/>
      </a:accent5>
      <a:accent6>
        <a:srgbClr val="FFFF00"/>
      </a:accent6>
      <a:hlink>
        <a:srgbClr val="FFFF00"/>
      </a:hlink>
      <a:folHlink>
        <a:srgbClr val="FFFFC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24752</TotalTime>
  <Words>943</Words>
  <Application>Microsoft Macintosh PowerPoint</Application>
  <PresentationFormat>Widescreen</PresentationFormat>
  <Paragraphs>79</Paragraphs>
  <Slides>13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Blanch Caps</vt:lpstr>
      <vt:lpstr>Calibri</vt:lpstr>
      <vt:lpstr>Calibri Light</vt:lpstr>
      <vt:lpstr>Comic Sans MS</vt:lpstr>
      <vt:lpstr>proxima_nova_bold</vt:lpstr>
      <vt:lpstr>Retrospect</vt:lpstr>
      <vt:lpstr>PowerPoint Presentation</vt:lpstr>
      <vt:lpstr>Lesson 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HAILEYBURY</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Reardon</dc:creator>
  <cp:lastModifiedBy>Microsoft Office User</cp:lastModifiedBy>
  <cp:revision>111</cp:revision>
  <dcterms:created xsi:type="dcterms:W3CDTF">2015-12-16T03:40:36Z</dcterms:created>
  <dcterms:modified xsi:type="dcterms:W3CDTF">2025-10-16T11:06:29Z</dcterms:modified>
</cp:coreProperties>
</file>